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61" r:id="rId4"/>
    <p:sldId id="260" r:id="rId5"/>
    <p:sldId id="266" r:id="rId6"/>
    <p:sldId id="269" r:id="rId7"/>
    <p:sldId id="267" r:id="rId8"/>
    <p:sldId id="268" r:id="rId9"/>
    <p:sldId id="264" r:id="rId10"/>
    <p:sldId id="265" r:id="rId11"/>
    <p:sldId id="27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847" autoAdjust="0"/>
  </p:normalViewPr>
  <p:slideViewPr>
    <p:cSldViewPr snapToGrid="0">
      <p:cViewPr varScale="1">
        <p:scale>
          <a:sx n="90" d="100"/>
          <a:sy n="90" d="100"/>
        </p:scale>
        <p:origin x="13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49CFC-C33E-4645-8AE6-70AE5179AF58}" type="datetimeFigureOut">
              <a:rPr lang="en-US" smtClean="0"/>
              <a:t>12/14/2021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88E2A-E44D-4829-A754-C205698F1EDB}" type="slidenum">
              <a:rPr lang="en-US" smtClean="0"/>
              <a:t>‹#›</a:t>
            </a:fld>
            <a:endParaRPr lang="en-US"/>
          </a:p>
        </p:txBody>
      </p:sp>
    </p:spTree>
    <p:extLst>
      <p:ext uri="{BB962C8B-B14F-4D97-AF65-F5344CB8AC3E}">
        <p14:creationId xmlns:p14="http://schemas.microsoft.com/office/powerpoint/2010/main" val="3890300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Poor nutrition is a major issue in contemporary society. It is a leading cause of illnesses and mortality within various age groups. Poor nutrition is particularly a major challenge for children in the developing stages because it influences physical and mental growth rates. Health is dependent on the body’s access to specific nutritional elements; hence, there is a need to ensure that the body accesses them. This can be achieved by eating a variety of foods and observing the recommended volumes. It can also be realized by ensuring that all nutritional requirements of the body are met. </a:t>
            </a:r>
          </a:p>
          <a:p>
            <a:r>
              <a:rPr lang="en-US" dirty="0"/>
              <a:t>Good nutrition enhances health outcomes.</a:t>
            </a:r>
          </a:p>
          <a:p>
            <a:r>
              <a:rPr lang="en-US" dirty="0"/>
              <a:t>Nutrition is a function of the elements in a given food product.</a:t>
            </a:r>
          </a:p>
          <a:p>
            <a:r>
              <a:rPr lang="en-US" dirty="0"/>
              <a:t>Food with the relevant nutritional elements helps in:</a:t>
            </a:r>
          </a:p>
          <a:p>
            <a:pPr marL="457200" indent="-457200">
              <a:buFont typeface="+mj-lt"/>
              <a:buAutoNum type="arabicPeriod"/>
            </a:pPr>
            <a:r>
              <a:rPr lang="en-US" dirty="0">
                <a:solidFill>
                  <a:srgbClr val="FFFF00"/>
                </a:solidFill>
              </a:rPr>
              <a:t>Growth and development of body organs </a:t>
            </a:r>
          </a:p>
          <a:p>
            <a:pPr marL="457200" indent="-457200">
              <a:buFont typeface="+mj-lt"/>
              <a:buAutoNum type="arabicPeriod"/>
            </a:pPr>
            <a:r>
              <a:rPr lang="en-US" dirty="0">
                <a:solidFill>
                  <a:srgbClr val="FFFF00"/>
                </a:solidFill>
              </a:rPr>
              <a:t>Enhancing the effectiveness of the immune system.</a:t>
            </a:r>
          </a:p>
          <a:p>
            <a:pPr marL="457200" indent="-457200">
              <a:buFont typeface="+mj-lt"/>
              <a:buAutoNum type="arabicPeriod"/>
            </a:pPr>
            <a:r>
              <a:rPr lang="en-US" dirty="0">
                <a:solidFill>
                  <a:srgbClr val="FFFF00"/>
                </a:solidFill>
              </a:rPr>
              <a:t>Energy production for daily activities.</a:t>
            </a:r>
          </a:p>
          <a:p>
            <a:pPr marL="457200" indent="-457200">
              <a:buFont typeface="+mj-lt"/>
              <a:buAutoNum type="arabicPeriod"/>
            </a:pPr>
            <a:r>
              <a:rPr lang="en-US" dirty="0">
                <a:solidFill>
                  <a:srgbClr val="FFFF00"/>
                </a:solidFill>
              </a:rPr>
              <a:t>Balancing the chemical functions of the body.</a:t>
            </a:r>
          </a:p>
        </p:txBody>
      </p:sp>
      <p:sp>
        <p:nvSpPr>
          <p:cNvPr id="4" name="Slide Number Placeholder 3"/>
          <p:cNvSpPr>
            <a:spLocks noGrp="1"/>
          </p:cNvSpPr>
          <p:nvPr>
            <p:ph type="sldNum" sz="quarter" idx="5"/>
          </p:nvPr>
        </p:nvSpPr>
        <p:spPr/>
        <p:txBody>
          <a:bodyPr/>
          <a:lstStyle/>
          <a:p>
            <a:fld id="{CC388E2A-E44D-4829-A754-C205698F1EDB}" type="slidenum">
              <a:rPr lang="en-US" smtClean="0"/>
              <a:t>2</a:t>
            </a:fld>
            <a:endParaRPr lang="en-US"/>
          </a:p>
        </p:txBody>
      </p:sp>
    </p:spTree>
    <p:extLst>
      <p:ext uri="{BB962C8B-B14F-4D97-AF65-F5344CB8AC3E}">
        <p14:creationId xmlns:p14="http://schemas.microsoft.com/office/powerpoint/2010/main" val="1916023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basal metabolism influences nutritional requirements. Poor nutrition is often caused by the lack of information on the amounts of nutrients needed for basic body functions. The physical activities that an individual engages in regularly also influence the nutritional requirements (Bekele et al., 2019). Similarly, physiological factors like pregnancy, age, and maturation, among others, impact an individual’s dietary needs. </a:t>
            </a:r>
          </a:p>
        </p:txBody>
      </p:sp>
      <p:sp>
        <p:nvSpPr>
          <p:cNvPr id="4" name="Slide Number Placeholder 3"/>
          <p:cNvSpPr>
            <a:spLocks noGrp="1"/>
          </p:cNvSpPr>
          <p:nvPr>
            <p:ph type="sldNum" sz="quarter" idx="5"/>
          </p:nvPr>
        </p:nvSpPr>
        <p:spPr/>
        <p:txBody>
          <a:bodyPr/>
          <a:lstStyle/>
          <a:p>
            <a:fld id="{CC388E2A-E44D-4829-A754-C205698F1EDB}" type="slidenum">
              <a:rPr lang="en-US" smtClean="0"/>
              <a:t>4</a:t>
            </a:fld>
            <a:endParaRPr lang="en-US"/>
          </a:p>
        </p:txBody>
      </p:sp>
    </p:spTree>
    <p:extLst>
      <p:ext uri="{BB962C8B-B14F-4D97-AF65-F5344CB8AC3E}">
        <p14:creationId xmlns:p14="http://schemas.microsoft.com/office/powerpoint/2010/main" val="554409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 wide range of conditions influenced by a deficiency in nutrients and over-consumption of some nutrients. The highlighted conditions fall under different categories, but they are all linked to the types of foods and their nutritional value that individuals consume </a:t>
            </a:r>
            <a:r>
              <a:rPr lang="pt-BR" dirty="0"/>
              <a:t>(Firth et al., 2020)</a:t>
            </a:r>
            <a:r>
              <a:rPr lang="en-US" dirty="0"/>
              <a:t>. It is necessary to observe the nutritional value of different foods to ensure that one is accessing the appropriate amounts of vital elements to promote positive health outcomes. </a:t>
            </a:r>
          </a:p>
          <a:p>
            <a:endParaRPr lang="en-US" dirty="0"/>
          </a:p>
        </p:txBody>
      </p:sp>
      <p:sp>
        <p:nvSpPr>
          <p:cNvPr id="4" name="Slide Number Placeholder 3"/>
          <p:cNvSpPr>
            <a:spLocks noGrp="1"/>
          </p:cNvSpPr>
          <p:nvPr>
            <p:ph type="sldNum" sz="quarter" idx="5"/>
          </p:nvPr>
        </p:nvSpPr>
        <p:spPr/>
        <p:txBody>
          <a:bodyPr/>
          <a:lstStyle/>
          <a:p>
            <a:fld id="{CC388E2A-E44D-4829-A754-C205698F1EDB}" type="slidenum">
              <a:rPr lang="en-US" smtClean="0"/>
              <a:t>7</a:t>
            </a:fld>
            <a:endParaRPr lang="en-US"/>
          </a:p>
        </p:txBody>
      </p:sp>
    </p:spTree>
    <p:extLst>
      <p:ext uri="{BB962C8B-B14F-4D97-AF65-F5344CB8AC3E}">
        <p14:creationId xmlns:p14="http://schemas.microsoft.com/office/powerpoint/2010/main" val="3390936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conditions are linked to poor nutrition, and understanding their symptoms helps in early intervention for health promotion. People should feed based on their basal metabolic and energy requirements based on physical activities and physiological factors (Khandelwal et al., 2018). There should be a focus on increasing the variety of foods consumed regularly to ensure that all the nutritional elements are acquired. Most importantly, people should be compelled to drink enough water daily. </a:t>
            </a:r>
          </a:p>
          <a:p>
            <a:endParaRPr lang="en-US" dirty="0"/>
          </a:p>
        </p:txBody>
      </p:sp>
      <p:sp>
        <p:nvSpPr>
          <p:cNvPr id="4" name="Slide Number Placeholder 3"/>
          <p:cNvSpPr>
            <a:spLocks noGrp="1"/>
          </p:cNvSpPr>
          <p:nvPr>
            <p:ph type="sldNum" sz="quarter" idx="5"/>
          </p:nvPr>
        </p:nvSpPr>
        <p:spPr/>
        <p:txBody>
          <a:bodyPr/>
          <a:lstStyle/>
          <a:p>
            <a:fld id="{CC388E2A-E44D-4829-A754-C205698F1EDB}" type="slidenum">
              <a:rPr lang="en-US" smtClean="0"/>
              <a:t>8</a:t>
            </a:fld>
            <a:endParaRPr lang="en-US"/>
          </a:p>
        </p:txBody>
      </p:sp>
    </p:spTree>
    <p:extLst>
      <p:ext uri="{BB962C8B-B14F-4D97-AF65-F5344CB8AC3E}">
        <p14:creationId xmlns:p14="http://schemas.microsoft.com/office/powerpoint/2010/main" val="1490417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88E2A-E44D-4829-A754-C205698F1EDB}" type="slidenum">
              <a:rPr lang="en-US" smtClean="0"/>
              <a:t>10</a:t>
            </a:fld>
            <a:endParaRPr lang="en-US"/>
          </a:p>
        </p:txBody>
      </p:sp>
    </p:spTree>
    <p:extLst>
      <p:ext uri="{BB962C8B-B14F-4D97-AF65-F5344CB8AC3E}">
        <p14:creationId xmlns:p14="http://schemas.microsoft.com/office/powerpoint/2010/main" val="1833236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608FB4-CE8E-4813-A6AA-C3A31000126F}"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4139E-5384-492F-99D3-806A18EAD1E5}" type="slidenum">
              <a:rPr lang="en-US" smtClean="0"/>
              <a:t>‹#›</a:t>
            </a:fld>
            <a:endParaRPr lang="en-US"/>
          </a:p>
        </p:txBody>
      </p:sp>
    </p:spTree>
    <p:extLst>
      <p:ext uri="{BB962C8B-B14F-4D97-AF65-F5344CB8AC3E}">
        <p14:creationId xmlns:p14="http://schemas.microsoft.com/office/powerpoint/2010/main" val="2137677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608FB4-CE8E-4813-A6AA-C3A31000126F}"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4139E-5384-492F-99D3-806A18EAD1E5}" type="slidenum">
              <a:rPr lang="en-US" smtClean="0"/>
              <a:t>‹#›</a:t>
            </a:fld>
            <a:endParaRPr lang="en-US"/>
          </a:p>
        </p:txBody>
      </p:sp>
    </p:spTree>
    <p:extLst>
      <p:ext uri="{BB962C8B-B14F-4D97-AF65-F5344CB8AC3E}">
        <p14:creationId xmlns:p14="http://schemas.microsoft.com/office/powerpoint/2010/main" val="1939590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6608FB4-CE8E-4813-A6AA-C3A31000126F}"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4139E-5384-492F-99D3-806A18EAD1E5}" type="slidenum">
              <a:rPr lang="en-US" smtClean="0"/>
              <a:t>‹#›</a:t>
            </a:fld>
            <a:endParaRPr lang="en-US"/>
          </a:p>
        </p:txBody>
      </p:sp>
    </p:spTree>
    <p:extLst>
      <p:ext uri="{BB962C8B-B14F-4D97-AF65-F5344CB8AC3E}">
        <p14:creationId xmlns:p14="http://schemas.microsoft.com/office/powerpoint/2010/main" val="3368761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6608FB4-CE8E-4813-A6AA-C3A31000126F}"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4139E-5384-492F-99D3-806A18EAD1E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37664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608FB4-CE8E-4813-A6AA-C3A31000126F}"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4139E-5384-492F-99D3-806A18EAD1E5}" type="slidenum">
              <a:rPr lang="en-US" smtClean="0"/>
              <a:t>‹#›</a:t>
            </a:fld>
            <a:endParaRPr lang="en-US"/>
          </a:p>
        </p:txBody>
      </p:sp>
    </p:spTree>
    <p:extLst>
      <p:ext uri="{BB962C8B-B14F-4D97-AF65-F5344CB8AC3E}">
        <p14:creationId xmlns:p14="http://schemas.microsoft.com/office/powerpoint/2010/main" val="1382134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6608FB4-CE8E-4813-A6AA-C3A31000126F}" type="datetimeFigureOut">
              <a:rPr lang="en-US" smtClean="0"/>
              <a:t>12/14/2021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4139E-5384-492F-99D3-806A18EAD1E5}" type="slidenum">
              <a:rPr lang="en-US" smtClean="0"/>
              <a:t>‹#›</a:t>
            </a:fld>
            <a:endParaRPr lang="en-US"/>
          </a:p>
        </p:txBody>
      </p:sp>
    </p:spTree>
    <p:extLst>
      <p:ext uri="{BB962C8B-B14F-4D97-AF65-F5344CB8AC3E}">
        <p14:creationId xmlns:p14="http://schemas.microsoft.com/office/powerpoint/2010/main" val="336496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6608FB4-CE8E-4813-A6AA-C3A31000126F}" type="datetimeFigureOut">
              <a:rPr lang="en-US" smtClean="0"/>
              <a:t>12/14/2021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4139E-5384-492F-99D3-806A18EAD1E5}" type="slidenum">
              <a:rPr lang="en-US" smtClean="0"/>
              <a:t>‹#›</a:t>
            </a:fld>
            <a:endParaRPr lang="en-US"/>
          </a:p>
        </p:txBody>
      </p:sp>
    </p:spTree>
    <p:extLst>
      <p:ext uri="{BB962C8B-B14F-4D97-AF65-F5344CB8AC3E}">
        <p14:creationId xmlns:p14="http://schemas.microsoft.com/office/powerpoint/2010/main" val="3393866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608FB4-CE8E-4813-A6AA-C3A31000126F}"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4139E-5384-492F-99D3-806A18EAD1E5}" type="slidenum">
              <a:rPr lang="en-US" smtClean="0"/>
              <a:t>‹#›</a:t>
            </a:fld>
            <a:endParaRPr lang="en-US"/>
          </a:p>
        </p:txBody>
      </p:sp>
    </p:spTree>
    <p:extLst>
      <p:ext uri="{BB962C8B-B14F-4D97-AF65-F5344CB8AC3E}">
        <p14:creationId xmlns:p14="http://schemas.microsoft.com/office/powerpoint/2010/main" val="3268134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608FB4-CE8E-4813-A6AA-C3A31000126F}"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4139E-5384-492F-99D3-806A18EAD1E5}" type="slidenum">
              <a:rPr lang="en-US" smtClean="0"/>
              <a:t>‹#›</a:t>
            </a:fld>
            <a:endParaRPr lang="en-US"/>
          </a:p>
        </p:txBody>
      </p:sp>
    </p:spTree>
    <p:extLst>
      <p:ext uri="{BB962C8B-B14F-4D97-AF65-F5344CB8AC3E}">
        <p14:creationId xmlns:p14="http://schemas.microsoft.com/office/powerpoint/2010/main" val="2294555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6608FB4-CE8E-4813-A6AA-C3A31000126F}"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4139E-5384-492F-99D3-806A18EAD1E5}" type="slidenum">
              <a:rPr lang="en-US" smtClean="0"/>
              <a:t>‹#›</a:t>
            </a:fld>
            <a:endParaRPr lang="en-US"/>
          </a:p>
        </p:txBody>
      </p:sp>
    </p:spTree>
    <p:extLst>
      <p:ext uri="{BB962C8B-B14F-4D97-AF65-F5344CB8AC3E}">
        <p14:creationId xmlns:p14="http://schemas.microsoft.com/office/powerpoint/2010/main" val="3901202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608FB4-CE8E-4813-A6AA-C3A31000126F}" type="datetimeFigureOut">
              <a:rPr lang="en-US" smtClean="0"/>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4139E-5384-492F-99D3-806A18EAD1E5}" type="slidenum">
              <a:rPr lang="en-US" smtClean="0"/>
              <a:t>‹#›</a:t>
            </a:fld>
            <a:endParaRPr lang="en-US"/>
          </a:p>
        </p:txBody>
      </p:sp>
    </p:spTree>
    <p:extLst>
      <p:ext uri="{BB962C8B-B14F-4D97-AF65-F5344CB8AC3E}">
        <p14:creationId xmlns:p14="http://schemas.microsoft.com/office/powerpoint/2010/main" val="219786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608FB4-CE8E-4813-A6AA-C3A31000126F}"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4139E-5384-492F-99D3-806A18EAD1E5}" type="slidenum">
              <a:rPr lang="en-US" smtClean="0"/>
              <a:t>‹#›</a:t>
            </a:fld>
            <a:endParaRPr lang="en-US"/>
          </a:p>
        </p:txBody>
      </p:sp>
    </p:spTree>
    <p:extLst>
      <p:ext uri="{BB962C8B-B14F-4D97-AF65-F5344CB8AC3E}">
        <p14:creationId xmlns:p14="http://schemas.microsoft.com/office/powerpoint/2010/main" val="243522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608FB4-CE8E-4813-A6AA-C3A31000126F}" type="datetimeFigureOut">
              <a:rPr lang="en-US" smtClean="0"/>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54139E-5384-492F-99D3-806A18EAD1E5}" type="slidenum">
              <a:rPr lang="en-US" smtClean="0"/>
              <a:t>‹#›</a:t>
            </a:fld>
            <a:endParaRPr lang="en-US"/>
          </a:p>
        </p:txBody>
      </p:sp>
    </p:spTree>
    <p:extLst>
      <p:ext uri="{BB962C8B-B14F-4D97-AF65-F5344CB8AC3E}">
        <p14:creationId xmlns:p14="http://schemas.microsoft.com/office/powerpoint/2010/main" val="4178121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6608FB4-CE8E-4813-A6AA-C3A31000126F}" type="datetimeFigureOut">
              <a:rPr lang="en-US" smtClean="0"/>
              <a:t>12/14/2021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154139E-5384-492F-99D3-806A18EAD1E5}" type="slidenum">
              <a:rPr lang="en-US" smtClean="0"/>
              <a:t>‹#›</a:t>
            </a:fld>
            <a:endParaRPr lang="en-US"/>
          </a:p>
        </p:txBody>
      </p:sp>
    </p:spTree>
    <p:extLst>
      <p:ext uri="{BB962C8B-B14F-4D97-AF65-F5344CB8AC3E}">
        <p14:creationId xmlns:p14="http://schemas.microsoft.com/office/powerpoint/2010/main" val="3553644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6608FB4-CE8E-4813-A6AA-C3A31000126F}" type="datetimeFigureOut">
              <a:rPr lang="en-US" smtClean="0"/>
              <a:t>12/14/2021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154139E-5384-492F-99D3-806A18EAD1E5}" type="slidenum">
              <a:rPr lang="en-US" smtClean="0"/>
              <a:t>‹#›</a:t>
            </a:fld>
            <a:endParaRPr lang="en-US"/>
          </a:p>
        </p:txBody>
      </p:sp>
    </p:spTree>
    <p:extLst>
      <p:ext uri="{BB962C8B-B14F-4D97-AF65-F5344CB8AC3E}">
        <p14:creationId xmlns:p14="http://schemas.microsoft.com/office/powerpoint/2010/main" val="3130004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6608FB4-CE8E-4813-A6AA-C3A31000126F}" type="datetimeFigureOut">
              <a:rPr lang="en-US" smtClean="0"/>
              <a:t>12/14/2021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154139E-5384-492F-99D3-806A18EAD1E5}" type="slidenum">
              <a:rPr lang="en-US" smtClean="0"/>
              <a:t>‹#›</a:t>
            </a:fld>
            <a:endParaRPr lang="en-US"/>
          </a:p>
        </p:txBody>
      </p:sp>
    </p:spTree>
    <p:extLst>
      <p:ext uri="{BB962C8B-B14F-4D97-AF65-F5344CB8AC3E}">
        <p14:creationId xmlns:p14="http://schemas.microsoft.com/office/powerpoint/2010/main" val="473430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608FB4-CE8E-4813-A6AA-C3A31000126F}" type="datetimeFigureOut">
              <a:rPr lang="en-US" smtClean="0"/>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4139E-5384-492F-99D3-806A18EAD1E5}" type="slidenum">
              <a:rPr lang="en-US" smtClean="0"/>
              <a:t>‹#›</a:t>
            </a:fld>
            <a:endParaRPr lang="en-US"/>
          </a:p>
        </p:txBody>
      </p:sp>
    </p:spTree>
    <p:extLst>
      <p:ext uri="{BB962C8B-B14F-4D97-AF65-F5344CB8AC3E}">
        <p14:creationId xmlns:p14="http://schemas.microsoft.com/office/powerpoint/2010/main" val="3845253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6608FB4-CE8E-4813-A6AA-C3A31000126F}" type="datetimeFigureOut">
              <a:rPr lang="en-US" smtClean="0"/>
              <a:t>12/14/2021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154139E-5384-492F-99D3-806A18EAD1E5}" type="slidenum">
              <a:rPr lang="en-US" smtClean="0"/>
              <a:t>‹#›</a:t>
            </a:fld>
            <a:endParaRPr lang="en-US"/>
          </a:p>
        </p:txBody>
      </p:sp>
    </p:spTree>
    <p:extLst>
      <p:ext uri="{BB962C8B-B14F-4D97-AF65-F5344CB8AC3E}">
        <p14:creationId xmlns:p14="http://schemas.microsoft.com/office/powerpoint/2010/main" val="25587134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writingelites.net/order"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7E2D4-4067-4215-B3B9-68B8DF663AEF}"/>
              </a:ext>
            </a:extLst>
          </p:cNvPr>
          <p:cNvSpPr>
            <a:spLocks noGrp="1"/>
          </p:cNvSpPr>
          <p:nvPr>
            <p:ph type="ctrTitle"/>
          </p:nvPr>
        </p:nvSpPr>
        <p:spPr/>
        <p:txBody>
          <a:bodyPr/>
          <a:lstStyle/>
          <a:p>
            <a:pPr algn="ctr"/>
            <a:r>
              <a:rPr lang="en-US" b="1" dirty="0"/>
              <a:t>The Effects of Nutrition</a:t>
            </a:r>
          </a:p>
        </p:txBody>
      </p:sp>
      <p:sp>
        <p:nvSpPr>
          <p:cNvPr id="3" name="Subtitle 2">
            <a:extLst>
              <a:ext uri="{FF2B5EF4-FFF2-40B4-BE49-F238E27FC236}">
                <a16:creationId xmlns:a16="http://schemas.microsoft.com/office/drawing/2014/main" id="{072F2D7D-8AE2-41D0-BEA2-44EEFA8161D5}"/>
              </a:ext>
            </a:extLst>
          </p:cNvPr>
          <p:cNvSpPr>
            <a:spLocks noGrp="1"/>
          </p:cNvSpPr>
          <p:nvPr>
            <p:ph type="subTitle" idx="1"/>
          </p:nvPr>
        </p:nvSpPr>
        <p:spPr/>
        <p:txBody>
          <a:bodyPr/>
          <a:lstStyle/>
          <a:p>
            <a:r>
              <a:rPr lang="en-US" dirty="0"/>
              <a:t>Presented by:</a:t>
            </a:r>
          </a:p>
          <a:p>
            <a:r>
              <a:rPr lang="en-US" dirty="0"/>
              <a:t>Date: </a:t>
            </a:r>
          </a:p>
        </p:txBody>
      </p:sp>
    </p:spTree>
    <p:extLst>
      <p:ext uri="{BB962C8B-B14F-4D97-AF65-F5344CB8AC3E}">
        <p14:creationId xmlns:p14="http://schemas.microsoft.com/office/powerpoint/2010/main" val="438522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4EF5C-15C9-4983-9BE7-7C31A34DAE98}"/>
              </a:ext>
            </a:extLst>
          </p:cNvPr>
          <p:cNvSpPr>
            <a:spLocks noGrp="1"/>
          </p:cNvSpPr>
          <p:nvPr>
            <p:ph type="title"/>
          </p:nvPr>
        </p:nvSpPr>
        <p:spPr/>
        <p:txBody>
          <a:bodyPr/>
          <a:lstStyle/>
          <a:p>
            <a:pPr algn="ctr"/>
            <a:r>
              <a:rPr lang="en-US" b="1" dirty="0"/>
              <a:t>References</a:t>
            </a:r>
          </a:p>
        </p:txBody>
      </p:sp>
      <p:sp>
        <p:nvSpPr>
          <p:cNvPr id="3" name="Content Placeholder 2">
            <a:extLst>
              <a:ext uri="{FF2B5EF4-FFF2-40B4-BE49-F238E27FC236}">
                <a16:creationId xmlns:a16="http://schemas.microsoft.com/office/drawing/2014/main" id="{F00D2B24-C3F0-4C36-9EE9-182C4D53A31D}"/>
              </a:ext>
            </a:extLst>
          </p:cNvPr>
          <p:cNvSpPr>
            <a:spLocks noGrp="1"/>
          </p:cNvSpPr>
          <p:nvPr>
            <p:ph idx="1"/>
          </p:nvPr>
        </p:nvSpPr>
        <p:spPr>
          <a:xfrm>
            <a:off x="1023302" y="2075778"/>
            <a:ext cx="8946541" cy="4195481"/>
          </a:xfrm>
        </p:spPr>
        <p:txBody>
          <a:bodyPr>
            <a:normAutofit fontScale="62500" lnSpcReduction="20000"/>
          </a:bodyPr>
          <a:lstStyle/>
          <a:p>
            <a:r>
              <a:rPr lang="en-US" dirty="0"/>
              <a:t>American Society for Nutrition. (2017, August 18). </a:t>
            </a:r>
            <a:r>
              <a:rPr lang="en-US" i="1" dirty="0"/>
              <a:t>Obesity is not a disease of sloth and gluttony</a:t>
            </a:r>
            <a:r>
              <a:rPr lang="en-US" dirty="0"/>
              <a:t>. https://nutrition.org/obesity-not-disease-sloth-gluttony/</a:t>
            </a:r>
          </a:p>
          <a:p>
            <a:r>
              <a:rPr lang="en-US" dirty="0"/>
              <a:t>Bekele, A., </a:t>
            </a:r>
            <a:r>
              <a:rPr lang="en-US" dirty="0" err="1"/>
              <a:t>Wolde-Gebriel</a:t>
            </a:r>
            <a:r>
              <a:rPr lang="en-US" dirty="0"/>
              <a:t>, Z., &amp; </a:t>
            </a:r>
            <a:r>
              <a:rPr lang="en-US" dirty="0" err="1"/>
              <a:t>Kloos</a:t>
            </a:r>
            <a:r>
              <a:rPr lang="en-US" dirty="0"/>
              <a:t>, H. (2019). Food, diet, and nutrition. In H. </a:t>
            </a:r>
            <a:r>
              <a:rPr lang="en-US" dirty="0" err="1"/>
              <a:t>Kloos</a:t>
            </a:r>
            <a:r>
              <a:rPr lang="en-US" dirty="0"/>
              <a:t> &amp; Z. A. Zein (Eds.), </a:t>
            </a:r>
            <a:r>
              <a:rPr lang="en-US" i="1" dirty="0"/>
              <a:t>The ecology of health and disease in Ethiopia</a:t>
            </a:r>
            <a:r>
              <a:rPr lang="en-US" dirty="0"/>
              <a:t> (1st ed., pp. 85-102). Routledge.</a:t>
            </a:r>
          </a:p>
          <a:p>
            <a:r>
              <a:rPr lang="en-US" dirty="0"/>
              <a:t>Calder, P. C. (2021). Nutrition and immunity: Lessons for COVID-19. </a:t>
            </a:r>
            <a:r>
              <a:rPr lang="en-US" i="1" dirty="0"/>
              <a:t>European Journal of Clinical Nutrition</a:t>
            </a:r>
            <a:r>
              <a:rPr lang="en-US" dirty="0"/>
              <a:t>, 75(9), 1309-1318. https://doi.org/10.1038/s41430-021-00949-8</a:t>
            </a:r>
          </a:p>
          <a:p>
            <a:r>
              <a:rPr lang="en-US" dirty="0"/>
              <a:t>Centers for Disease Control and Prevention. (2021, January 12). </a:t>
            </a:r>
            <a:r>
              <a:rPr lang="en-US" i="1" dirty="0"/>
              <a:t>Poor nutrition</a:t>
            </a:r>
            <a:r>
              <a:rPr lang="en-US" dirty="0"/>
              <a:t>. https://www.cdc.gov/chronicdisease/resources/publications/factsheets/nutrition.htm</a:t>
            </a:r>
          </a:p>
          <a:p>
            <a:r>
              <a:rPr lang="en-US" dirty="0"/>
              <a:t>Daily Sabah. (2020, October 27). </a:t>
            </a:r>
            <a:r>
              <a:rPr lang="en-US" i="1" dirty="0"/>
              <a:t>Child malnutrition surges to highest levels ever recorded in war-torn Yemen, UN says. </a:t>
            </a:r>
            <a:r>
              <a:rPr lang="en-US" dirty="0"/>
              <a:t>https://www.dailysabah.com/world/mid-east/child-malnutrition-surges-to-highest-levels-ever-recorded-in-war-torn-yemen-un-says</a:t>
            </a:r>
          </a:p>
          <a:p>
            <a:r>
              <a:rPr lang="en-US" dirty="0"/>
              <a:t>Firth, J., </a:t>
            </a:r>
            <a:r>
              <a:rPr lang="en-US" dirty="0" err="1"/>
              <a:t>Gangwisch</a:t>
            </a:r>
            <a:r>
              <a:rPr lang="en-US" dirty="0"/>
              <a:t>, J. E., </a:t>
            </a:r>
            <a:r>
              <a:rPr lang="en-US" dirty="0" err="1"/>
              <a:t>Borsini</a:t>
            </a:r>
            <a:r>
              <a:rPr lang="en-US" dirty="0"/>
              <a:t>, A., Wootton, R. E., &amp; Mayer, E. A. (2020). Food and mood: How do diet and nutrition affect mental wellbeing? </a:t>
            </a:r>
            <a:r>
              <a:rPr lang="en-US" i="1" dirty="0"/>
              <a:t>BMJ</a:t>
            </a:r>
            <a:r>
              <a:rPr lang="en-US" dirty="0"/>
              <a:t>, m2382. https://doi.org/10.1136/bmj.m2382</a:t>
            </a:r>
          </a:p>
          <a:p>
            <a:r>
              <a:rPr lang="en-US" dirty="0"/>
              <a:t>Khandelwal, S., </a:t>
            </a:r>
            <a:r>
              <a:rPr lang="en-US" dirty="0" err="1"/>
              <a:t>Kurpad</a:t>
            </a:r>
            <a:r>
              <a:rPr lang="en-US" dirty="0"/>
              <a:t>, A., &amp; Narayan, K. M. (2018). Global non-communicable diseases—The nutrition conundrum. </a:t>
            </a:r>
            <a:r>
              <a:rPr lang="en-US" i="1" dirty="0"/>
              <a:t>Frontiers in Public Health</a:t>
            </a:r>
            <a:r>
              <a:rPr lang="en-US" dirty="0"/>
              <a:t>, 6. https://doi.org/10.3389/fpubh.2018.00009</a:t>
            </a:r>
          </a:p>
          <a:p>
            <a:r>
              <a:rPr lang="en-US" dirty="0" err="1"/>
              <a:t>Eske</a:t>
            </a:r>
            <a:r>
              <a:rPr lang="en-US" dirty="0"/>
              <a:t>, J. (2019, May 30). </a:t>
            </a:r>
            <a:r>
              <a:rPr lang="en-US" i="1" dirty="0"/>
              <a:t>Muscle atrophy: Causes, symptoms, and treatments</a:t>
            </a:r>
            <a:r>
              <a:rPr lang="en-US" dirty="0"/>
              <a:t>. Medical News Today. https://www.medicalnewstoday.com/articles/325316</a:t>
            </a:r>
          </a:p>
          <a:p>
            <a:r>
              <a:rPr lang="en-US" dirty="0"/>
              <a:t>World Health Organization. (2021, June 9). </a:t>
            </a:r>
            <a:r>
              <a:rPr lang="en-US" i="1" dirty="0"/>
              <a:t>Malnutrition</a:t>
            </a:r>
            <a:r>
              <a:rPr lang="en-US" dirty="0"/>
              <a:t>. https://www.who.int/news-room/fact-sheets/detail/malnutrition</a:t>
            </a:r>
          </a:p>
        </p:txBody>
      </p:sp>
    </p:spTree>
    <p:extLst>
      <p:ext uri="{BB962C8B-B14F-4D97-AF65-F5344CB8AC3E}">
        <p14:creationId xmlns:p14="http://schemas.microsoft.com/office/powerpoint/2010/main" val="3743340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7E2D4-4067-4215-B3B9-68B8DF663AEF}"/>
              </a:ext>
            </a:extLst>
          </p:cNvPr>
          <p:cNvSpPr>
            <a:spLocks noGrp="1"/>
          </p:cNvSpPr>
          <p:nvPr>
            <p:ph type="ctrTitle"/>
          </p:nvPr>
        </p:nvSpPr>
        <p:spPr>
          <a:xfrm>
            <a:off x="1154955" y="99419"/>
            <a:ext cx="8825658" cy="3329581"/>
          </a:xfrm>
        </p:spPr>
        <p:txBody>
          <a:bodyPr/>
          <a:lstStyle/>
          <a:p>
            <a:pPr algn="ctr"/>
            <a:r>
              <a:rPr lang="en-US" b="1" dirty="0"/>
              <a:t>WritingElites.net – </a:t>
            </a:r>
            <a:r>
              <a:rPr lang="en-US" sz="4800" b="1" dirty="0"/>
              <a:t>The Custom Writing Experts</a:t>
            </a:r>
          </a:p>
        </p:txBody>
      </p:sp>
      <p:sp>
        <p:nvSpPr>
          <p:cNvPr id="3" name="Subtitle 2">
            <a:extLst>
              <a:ext uri="{FF2B5EF4-FFF2-40B4-BE49-F238E27FC236}">
                <a16:creationId xmlns:a16="http://schemas.microsoft.com/office/drawing/2014/main" id="{072F2D7D-8AE2-41D0-BEA2-44EEFA8161D5}"/>
              </a:ext>
            </a:extLst>
          </p:cNvPr>
          <p:cNvSpPr>
            <a:spLocks noGrp="1"/>
          </p:cNvSpPr>
          <p:nvPr>
            <p:ph type="subTitle" idx="1"/>
          </p:nvPr>
        </p:nvSpPr>
        <p:spPr>
          <a:xfrm>
            <a:off x="1154955" y="4777379"/>
            <a:ext cx="8825658" cy="1676583"/>
          </a:xfrm>
        </p:spPr>
        <p:txBody>
          <a:bodyPr/>
          <a:lstStyle/>
          <a:p>
            <a:r>
              <a:rPr lang="en-US" cap="none" dirty="0"/>
              <a:t>Need an original, high-quality, plagiarism-free presentation like this one?</a:t>
            </a:r>
          </a:p>
        </p:txBody>
      </p:sp>
      <p:sp>
        <p:nvSpPr>
          <p:cNvPr id="4" name="Rectangle: Rounded Corners 3">
            <a:hlinkClick r:id="rId2"/>
            <a:extLst>
              <a:ext uri="{FF2B5EF4-FFF2-40B4-BE49-F238E27FC236}">
                <a16:creationId xmlns:a16="http://schemas.microsoft.com/office/drawing/2014/main" id="{3C20661E-BE89-4ED0-86BA-E3B20C5AEC51}"/>
              </a:ext>
            </a:extLst>
          </p:cNvPr>
          <p:cNvSpPr/>
          <p:nvPr/>
        </p:nvSpPr>
        <p:spPr>
          <a:xfrm>
            <a:off x="4372528" y="5615670"/>
            <a:ext cx="2085975" cy="666750"/>
          </a:xfrm>
          <a:prstGeom prst="roundRect">
            <a:avLst/>
          </a:prstGeom>
          <a:solidFill>
            <a:srgbClr val="F28128"/>
          </a:solidFill>
          <a:ln>
            <a:solidFill>
              <a:srgbClr val="F2812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Order Now</a:t>
            </a:r>
            <a:endParaRPr lang="en-US" sz="1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83162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5AABD-0589-448C-A9E1-BA9998162006}"/>
              </a:ext>
            </a:extLst>
          </p:cNvPr>
          <p:cNvSpPr>
            <a:spLocks noGrp="1"/>
          </p:cNvSpPr>
          <p:nvPr>
            <p:ph type="title"/>
          </p:nvPr>
        </p:nvSpPr>
        <p:spPr/>
        <p:txBody>
          <a:bodyPr/>
          <a:lstStyle/>
          <a:p>
            <a:pPr algn="ctr"/>
            <a:r>
              <a:rPr lang="en-US" b="1" dirty="0"/>
              <a:t>Introduction</a:t>
            </a:r>
          </a:p>
        </p:txBody>
      </p:sp>
      <p:sp>
        <p:nvSpPr>
          <p:cNvPr id="3" name="Content Placeholder 2">
            <a:extLst>
              <a:ext uri="{FF2B5EF4-FFF2-40B4-BE49-F238E27FC236}">
                <a16:creationId xmlns:a16="http://schemas.microsoft.com/office/drawing/2014/main" id="{F0CC2AA5-0121-472D-B005-E30931C41A81}"/>
              </a:ext>
            </a:extLst>
          </p:cNvPr>
          <p:cNvSpPr>
            <a:spLocks noGrp="1"/>
          </p:cNvSpPr>
          <p:nvPr>
            <p:ph idx="1"/>
          </p:nvPr>
        </p:nvSpPr>
        <p:spPr/>
        <p:txBody>
          <a:bodyPr/>
          <a:lstStyle/>
          <a:p>
            <a:r>
              <a:rPr lang="en-US" dirty="0"/>
              <a:t>Good nutrition promotes health outcomes.</a:t>
            </a:r>
          </a:p>
          <a:p>
            <a:r>
              <a:rPr lang="en-US" dirty="0"/>
              <a:t>The body requires specific amounts of varying nutritional elements regularly.</a:t>
            </a:r>
          </a:p>
          <a:p>
            <a:r>
              <a:rPr lang="en-US" dirty="0"/>
              <a:t>Poor nutrition affects the normal functions of the body.</a:t>
            </a:r>
          </a:p>
          <a:p>
            <a:r>
              <a:rPr lang="en-US" dirty="0"/>
              <a:t>Prolonged malnutrition leads to weight loss, disease, and even death (Bekele et al., 2019). </a:t>
            </a:r>
          </a:p>
          <a:p>
            <a:r>
              <a:rPr lang="en-US" dirty="0"/>
              <a:t>Poverty, psychological illnesses, and lack of health education are common causes of poor nutrition. </a:t>
            </a:r>
          </a:p>
        </p:txBody>
      </p:sp>
    </p:spTree>
    <p:extLst>
      <p:ext uri="{BB962C8B-B14F-4D97-AF65-F5344CB8AC3E}">
        <p14:creationId xmlns:p14="http://schemas.microsoft.com/office/powerpoint/2010/main" val="2174946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893F4-B5CE-41F4-8DD2-6BA43B07796D}"/>
              </a:ext>
            </a:extLst>
          </p:cNvPr>
          <p:cNvSpPr>
            <a:spLocks noGrp="1"/>
          </p:cNvSpPr>
          <p:nvPr>
            <p:ph type="title"/>
          </p:nvPr>
        </p:nvSpPr>
        <p:spPr/>
        <p:txBody>
          <a:bodyPr/>
          <a:lstStyle/>
          <a:p>
            <a:pPr algn="ctr"/>
            <a:r>
              <a:rPr lang="en-US" b="1" dirty="0"/>
              <a:t>Impacts of Poor Nutrition </a:t>
            </a:r>
          </a:p>
        </p:txBody>
      </p:sp>
      <p:sp>
        <p:nvSpPr>
          <p:cNvPr id="3" name="Content Placeholder 2">
            <a:extLst>
              <a:ext uri="{FF2B5EF4-FFF2-40B4-BE49-F238E27FC236}">
                <a16:creationId xmlns:a16="http://schemas.microsoft.com/office/drawing/2014/main" id="{F65B6E2F-6A74-48A5-97BA-8AB90B0386B7}"/>
              </a:ext>
            </a:extLst>
          </p:cNvPr>
          <p:cNvSpPr>
            <a:spLocks noGrp="1"/>
          </p:cNvSpPr>
          <p:nvPr>
            <p:ph idx="1"/>
          </p:nvPr>
        </p:nvSpPr>
        <p:spPr/>
        <p:txBody>
          <a:bodyPr/>
          <a:lstStyle/>
          <a:p>
            <a:r>
              <a:rPr lang="en-US" dirty="0"/>
              <a:t>Stunted growth, weak bone structure.</a:t>
            </a:r>
          </a:p>
          <a:p>
            <a:r>
              <a:rPr lang="en-US" dirty="0"/>
              <a:t>Tissue and organ damage.</a:t>
            </a:r>
          </a:p>
          <a:p>
            <a:r>
              <a:rPr lang="en-US" dirty="0"/>
              <a:t>Poor immunity.</a:t>
            </a:r>
          </a:p>
          <a:p>
            <a:r>
              <a:rPr lang="en-US" dirty="0"/>
              <a:t>Various deficiencies (Khandelwal et al., 2018).</a:t>
            </a:r>
          </a:p>
          <a:p>
            <a:r>
              <a:rPr lang="en-US" dirty="0"/>
              <a:t>Inability to work.</a:t>
            </a:r>
          </a:p>
          <a:p>
            <a:r>
              <a:rPr lang="en-US" dirty="0"/>
              <a:t>Possible death.</a:t>
            </a:r>
          </a:p>
        </p:txBody>
      </p:sp>
    </p:spTree>
    <p:extLst>
      <p:ext uri="{BB962C8B-B14F-4D97-AF65-F5344CB8AC3E}">
        <p14:creationId xmlns:p14="http://schemas.microsoft.com/office/powerpoint/2010/main" val="471176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999AF-A420-443F-A5A9-44C95F847030}"/>
              </a:ext>
            </a:extLst>
          </p:cNvPr>
          <p:cNvSpPr>
            <a:spLocks noGrp="1"/>
          </p:cNvSpPr>
          <p:nvPr>
            <p:ph type="title"/>
          </p:nvPr>
        </p:nvSpPr>
        <p:spPr/>
        <p:txBody>
          <a:bodyPr/>
          <a:lstStyle/>
          <a:p>
            <a:pPr algn="ctr"/>
            <a:br>
              <a:rPr lang="en-US" b="1" dirty="0"/>
            </a:br>
            <a:r>
              <a:rPr lang="en-US" b="1" dirty="0"/>
              <a:t>Stunted Growth</a:t>
            </a:r>
          </a:p>
        </p:txBody>
      </p:sp>
      <p:sp>
        <p:nvSpPr>
          <p:cNvPr id="3" name="Content Placeholder 2">
            <a:extLst>
              <a:ext uri="{FF2B5EF4-FFF2-40B4-BE49-F238E27FC236}">
                <a16:creationId xmlns:a16="http://schemas.microsoft.com/office/drawing/2014/main" id="{741288A7-927C-41CA-AC49-4460C4EBB629}"/>
              </a:ext>
            </a:extLst>
          </p:cNvPr>
          <p:cNvSpPr>
            <a:spLocks noGrp="1"/>
          </p:cNvSpPr>
          <p:nvPr>
            <p:ph idx="1"/>
          </p:nvPr>
        </p:nvSpPr>
        <p:spPr>
          <a:xfrm>
            <a:off x="1103313" y="2400300"/>
            <a:ext cx="4992688" cy="3848099"/>
          </a:xfrm>
        </p:spPr>
        <p:txBody>
          <a:bodyPr>
            <a:normAutofit fontScale="92500" lnSpcReduction="20000"/>
          </a:bodyPr>
          <a:lstStyle/>
          <a:p>
            <a:r>
              <a:rPr lang="en-US" dirty="0"/>
              <a:t>Poor nutrition leads to slow growth.</a:t>
            </a:r>
          </a:p>
          <a:p>
            <a:r>
              <a:rPr lang="en-US" dirty="0"/>
              <a:t>People facing malnutrition have slow body maturation.</a:t>
            </a:r>
          </a:p>
          <a:p>
            <a:r>
              <a:rPr lang="en-US" dirty="0"/>
              <a:t>Children are characterized by shortness.</a:t>
            </a:r>
          </a:p>
          <a:p>
            <a:r>
              <a:rPr lang="en-US" dirty="0"/>
              <a:t>Body weight is relatively low.</a:t>
            </a:r>
          </a:p>
          <a:p>
            <a:r>
              <a:rPr lang="en-US" dirty="0"/>
              <a:t>BMI tests highlight the need for better nutrition.</a:t>
            </a:r>
          </a:p>
          <a:p>
            <a:r>
              <a:rPr lang="en-US" dirty="0"/>
              <a:t>149 million children below five years are facing malnutrition today (WHO, 2021).</a:t>
            </a:r>
          </a:p>
          <a:p>
            <a:r>
              <a:rPr lang="en-US" dirty="0"/>
              <a:t>Image source (Daily Sabah, 2020)</a:t>
            </a:r>
          </a:p>
          <a:p>
            <a:endParaRPr lang="en-US" dirty="0"/>
          </a:p>
        </p:txBody>
      </p:sp>
      <p:pic>
        <p:nvPicPr>
          <p:cNvPr id="5" name="Picture 4">
            <a:extLst>
              <a:ext uri="{FF2B5EF4-FFF2-40B4-BE49-F238E27FC236}">
                <a16:creationId xmlns:a16="http://schemas.microsoft.com/office/drawing/2014/main" id="{84920013-BEC1-44C6-A7E7-089822FAF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155369"/>
            <a:ext cx="5509958" cy="3673929"/>
          </a:xfrm>
          <a:prstGeom prst="rect">
            <a:avLst/>
          </a:prstGeom>
        </p:spPr>
      </p:pic>
    </p:spTree>
    <p:extLst>
      <p:ext uri="{BB962C8B-B14F-4D97-AF65-F5344CB8AC3E}">
        <p14:creationId xmlns:p14="http://schemas.microsoft.com/office/powerpoint/2010/main" val="3205980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7505F-DF95-4767-B13A-F2E225F0514A}"/>
              </a:ext>
            </a:extLst>
          </p:cNvPr>
          <p:cNvSpPr>
            <a:spLocks noGrp="1"/>
          </p:cNvSpPr>
          <p:nvPr>
            <p:ph type="title"/>
          </p:nvPr>
        </p:nvSpPr>
        <p:spPr/>
        <p:txBody>
          <a:bodyPr/>
          <a:lstStyle/>
          <a:p>
            <a:pPr algn="ctr"/>
            <a:r>
              <a:rPr lang="en-US" b="1" dirty="0"/>
              <a:t>Tissue Damage</a:t>
            </a:r>
          </a:p>
        </p:txBody>
      </p:sp>
      <p:sp>
        <p:nvSpPr>
          <p:cNvPr id="3" name="Content Placeholder 2">
            <a:extLst>
              <a:ext uri="{FF2B5EF4-FFF2-40B4-BE49-F238E27FC236}">
                <a16:creationId xmlns:a16="http://schemas.microsoft.com/office/drawing/2014/main" id="{DBA35082-07FC-4E96-BF02-A9C9BD37BA03}"/>
              </a:ext>
            </a:extLst>
          </p:cNvPr>
          <p:cNvSpPr>
            <a:spLocks noGrp="1"/>
          </p:cNvSpPr>
          <p:nvPr>
            <p:ph idx="1"/>
          </p:nvPr>
        </p:nvSpPr>
        <p:spPr>
          <a:xfrm>
            <a:off x="1103313" y="1551215"/>
            <a:ext cx="6195558" cy="4095206"/>
          </a:xfrm>
        </p:spPr>
        <p:txBody>
          <a:bodyPr>
            <a:normAutofit/>
          </a:bodyPr>
          <a:lstStyle/>
          <a:p>
            <a:r>
              <a:rPr lang="en-US" dirty="0"/>
              <a:t>The lack of sufficient food causes tissue damage.</a:t>
            </a:r>
          </a:p>
          <a:p>
            <a:r>
              <a:rPr lang="en-US" dirty="0"/>
              <a:t>Nutritional elements that facilitate tissue growth are required. </a:t>
            </a:r>
          </a:p>
          <a:p>
            <a:r>
              <a:rPr lang="en-US" dirty="0"/>
              <a:t>Shrinking tissues cause problems in organs.</a:t>
            </a:r>
          </a:p>
          <a:p>
            <a:r>
              <a:rPr lang="en-US" dirty="0"/>
              <a:t>Functions of organs like the brain and heart are affected. </a:t>
            </a:r>
          </a:p>
          <a:p>
            <a:r>
              <a:rPr lang="en-US" dirty="0"/>
              <a:t>It causes conditions that may require long-term management due to organ damage. </a:t>
            </a:r>
          </a:p>
          <a:p>
            <a:r>
              <a:rPr lang="en-US"/>
              <a:t>Image source: </a:t>
            </a:r>
            <a:r>
              <a:rPr lang="en-US" dirty="0"/>
              <a:t>Muscle atrophy (Medical News Today, 2021).</a:t>
            </a:r>
          </a:p>
        </p:txBody>
      </p:sp>
      <p:pic>
        <p:nvPicPr>
          <p:cNvPr id="5" name="Picture 4">
            <a:extLst>
              <a:ext uri="{FF2B5EF4-FFF2-40B4-BE49-F238E27FC236}">
                <a16:creationId xmlns:a16="http://schemas.microsoft.com/office/drawing/2014/main" id="{86A6F832-51BA-48BB-8500-885D28E48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8871" y="1551214"/>
            <a:ext cx="4053444" cy="4180114"/>
          </a:xfrm>
          <a:prstGeom prst="rect">
            <a:avLst/>
          </a:prstGeom>
        </p:spPr>
      </p:pic>
    </p:spTree>
    <p:extLst>
      <p:ext uri="{BB962C8B-B14F-4D97-AF65-F5344CB8AC3E}">
        <p14:creationId xmlns:p14="http://schemas.microsoft.com/office/powerpoint/2010/main" val="846667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94D08-397C-4555-87B8-EA2EAC18E548}"/>
              </a:ext>
            </a:extLst>
          </p:cNvPr>
          <p:cNvSpPr>
            <a:spLocks noGrp="1"/>
          </p:cNvSpPr>
          <p:nvPr>
            <p:ph type="title"/>
          </p:nvPr>
        </p:nvSpPr>
        <p:spPr/>
        <p:txBody>
          <a:bodyPr/>
          <a:lstStyle/>
          <a:p>
            <a:pPr algn="ctr"/>
            <a:r>
              <a:rPr lang="en-US" b="1" dirty="0"/>
              <a:t>Obesity</a:t>
            </a:r>
          </a:p>
        </p:txBody>
      </p:sp>
      <p:sp>
        <p:nvSpPr>
          <p:cNvPr id="3" name="Content Placeholder 2">
            <a:extLst>
              <a:ext uri="{FF2B5EF4-FFF2-40B4-BE49-F238E27FC236}">
                <a16:creationId xmlns:a16="http://schemas.microsoft.com/office/drawing/2014/main" id="{0C7B6A16-E018-4B95-858E-A9D24F98AB09}"/>
              </a:ext>
            </a:extLst>
          </p:cNvPr>
          <p:cNvSpPr>
            <a:spLocks noGrp="1"/>
          </p:cNvSpPr>
          <p:nvPr>
            <p:ph idx="1"/>
          </p:nvPr>
        </p:nvSpPr>
        <p:spPr>
          <a:xfrm>
            <a:off x="1103313" y="2052918"/>
            <a:ext cx="5689373" cy="4352363"/>
          </a:xfrm>
        </p:spPr>
        <p:txBody>
          <a:bodyPr>
            <a:normAutofit fontScale="85000" lnSpcReduction="10000"/>
          </a:bodyPr>
          <a:lstStyle/>
          <a:p>
            <a:r>
              <a:rPr lang="en-US" dirty="0"/>
              <a:t>Poor nutrition may also result in weight problems.</a:t>
            </a:r>
          </a:p>
          <a:p>
            <a:r>
              <a:rPr lang="en-US" dirty="0"/>
              <a:t>Obesity is a prevailing issue in society globally.</a:t>
            </a:r>
          </a:p>
          <a:p>
            <a:r>
              <a:rPr lang="en-US" dirty="0"/>
              <a:t>19% of young people and 40% of adults are facing obesity (CDC, 2021).</a:t>
            </a:r>
          </a:p>
          <a:p>
            <a:r>
              <a:rPr lang="en-US" dirty="0"/>
              <a:t>Obesity is closely linked to consuming unhealthy foods. </a:t>
            </a:r>
          </a:p>
          <a:p>
            <a:r>
              <a:rPr lang="en-US" dirty="0"/>
              <a:t>Junk foods are addictive, and they provide more carbohydrates and fats.</a:t>
            </a:r>
          </a:p>
          <a:p>
            <a:r>
              <a:rPr lang="en-US" dirty="0"/>
              <a:t>Leads to high levels of bad cholesterol.</a:t>
            </a:r>
          </a:p>
          <a:p>
            <a:r>
              <a:rPr lang="en-US" dirty="0"/>
              <a:t>Predisposes individuals to various chronic disorders. </a:t>
            </a:r>
          </a:p>
          <a:p>
            <a:r>
              <a:rPr lang="en-US" dirty="0"/>
              <a:t>Image source (American Society for Nutrition, 2016)</a:t>
            </a:r>
          </a:p>
        </p:txBody>
      </p:sp>
      <p:pic>
        <p:nvPicPr>
          <p:cNvPr id="5" name="Picture 4">
            <a:extLst>
              <a:ext uri="{FF2B5EF4-FFF2-40B4-BE49-F238E27FC236}">
                <a16:creationId xmlns:a16="http://schemas.microsoft.com/office/drawing/2014/main" id="{FD42601A-96FB-4E61-B6C4-8BCF49809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1167" y="2052917"/>
            <a:ext cx="5060833" cy="3923339"/>
          </a:xfrm>
          <a:prstGeom prst="rect">
            <a:avLst/>
          </a:prstGeom>
        </p:spPr>
      </p:pic>
    </p:spTree>
    <p:extLst>
      <p:ext uri="{BB962C8B-B14F-4D97-AF65-F5344CB8AC3E}">
        <p14:creationId xmlns:p14="http://schemas.microsoft.com/office/powerpoint/2010/main" val="3097627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B6492-F35F-45C7-B1AA-C92D78110F77}"/>
              </a:ext>
            </a:extLst>
          </p:cNvPr>
          <p:cNvSpPr>
            <a:spLocks noGrp="1"/>
          </p:cNvSpPr>
          <p:nvPr>
            <p:ph type="title"/>
          </p:nvPr>
        </p:nvSpPr>
        <p:spPr/>
        <p:txBody>
          <a:bodyPr/>
          <a:lstStyle/>
          <a:p>
            <a:pPr algn="ctr"/>
            <a:r>
              <a:rPr lang="en-US" b="1" dirty="0"/>
              <a:t>Poor Immunity</a:t>
            </a:r>
          </a:p>
        </p:txBody>
      </p:sp>
      <p:sp>
        <p:nvSpPr>
          <p:cNvPr id="3" name="Content Placeholder 2">
            <a:extLst>
              <a:ext uri="{FF2B5EF4-FFF2-40B4-BE49-F238E27FC236}">
                <a16:creationId xmlns:a16="http://schemas.microsoft.com/office/drawing/2014/main" id="{0FA37411-21A1-4BAD-8A81-EC62403C4661}"/>
              </a:ext>
            </a:extLst>
          </p:cNvPr>
          <p:cNvSpPr>
            <a:spLocks noGrp="1"/>
          </p:cNvSpPr>
          <p:nvPr>
            <p:ph idx="1"/>
          </p:nvPr>
        </p:nvSpPr>
        <p:spPr>
          <a:xfrm>
            <a:off x="1077686" y="1853248"/>
            <a:ext cx="4863873" cy="4395151"/>
          </a:xfrm>
        </p:spPr>
        <p:txBody>
          <a:bodyPr>
            <a:normAutofit/>
          </a:bodyPr>
          <a:lstStyle/>
          <a:p>
            <a:r>
              <a:rPr lang="en-US" dirty="0"/>
              <a:t>Poor diet and nutrition lead to low immunity.</a:t>
            </a:r>
          </a:p>
          <a:p>
            <a:r>
              <a:rPr lang="en-US" dirty="0"/>
              <a:t>Lack of vitamins and minerals influences lower immune response rates. </a:t>
            </a:r>
          </a:p>
          <a:p>
            <a:r>
              <a:rPr lang="en-US" dirty="0"/>
              <a:t>May trigger autoimmune disorders.</a:t>
            </a:r>
          </a:p>
          <a:p>
            <a:r>
              <a:rPr lang="en-US" dirty="0"/>
              <a:t>Immune cells are disabled when there is a low supply of relevant nutrients. </a:t>
            </a:r>
          </a:p>
          <a:p>
            <a:r>
              <a:rPr lang="en-US" dirty="0"/>
              <a:t>Some vital minerals and vitamins trigger antibody production.</a:t>
            </a:r>
          </a:p>
          <a:p>
            <a:r>
              <a:rPr lang="en-US" dirty="0"/>
              <a:t>Image source (Calder, 2021). </a:t>
            </a:r>
          </a:p>
        </p:txBody>
      </p:sp>
      <p:pic>
        <p:nvPicPr>
          <p:cNvPr id="5" name="Picture 4">
            <a:extLst>
              <a:ext uri="{FF2B5EF4-FFF2-40B4-BE49-F238E27FC236}">
                <a16:creationId xmlns:a16="http://schemas.microsoft.com/office/drawing/2014/main" id="{7DA87E22-592F-4992-B800-F855D37B90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739" y="1934891"/>
            <a:ext cx="6265261" cy="3905839"/>
          </a:xfrm>
          <a:prstGeom prst="rect">
            <a:avLst/>
          </a:prstGeom>
        </p:spPr>
      </p:pic>
    </p:spTree>
    <p:extLst>
      <p:ext uri="{BB962C8B-B14F-4D97-AF65-F5344CB8AC3E}">
        <p14:creationId xmlns:p14="http://schemas.microsoft.com/office/powerpoint/2010/main" val="3268389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07FDE-39A4-4860-AA86-673BD3B2A064}"/>
              </a:ext>
            </a:extLst>
          </p:cNvPr>
          <p:cNvSpPr>
            <a:spLocks noGrp="1"/>
          </p:cNvSpPr>
          <p:nvPr>
            <p:ph type="title"/>
          </p:nvPr>
        </p:nvSpPr>
        <p:spPr/>
        <p:txBody>
          <a:bodyPr/>
          <a:lstStyle/>
          <a:p>
            <a:pPr algn="ctr"/>
            <a:r>
              <a:rPr lang="en-US" b="1" dirty="0"/>
              <a:t>Low Energy and Death</a:t>
            </a:r>
          </a:p>
        </p:txBody>
      </p:sp>
      <p:sp>
        <p:nvSpPr>
          <p:cNvPr id="3" name="Content Placeholder 2">
            <a:extLst>
              <a:ext uri="{FF2B5EF4-FFF2-40B4-BE49-F238E27FC236}">
                <a16:creationId xmlns:a16="http://schemas.microsoft.com/office/drawing/2014/main" id="{B96D7E49-3838-43D6-A078-41F4BF59D062}"/>
              </a:ext>
            </a:extLst>
          </p:cNvPr>
          <p:cNvSpPr>
            <a:spLocks noGrp="1"/>
          </p:cNvSpPr>
          <p:nvPr>
            <p:ph idx="1"/>
          </p:nvPr>
        </p:nvSpPr>
        <p:spPr>
          <a:xfrm>
            <a:off x="1103312" y="2052919"/>
            <a:ext cx="11088688" cy="1600558"/>
          </a:xfrm>
        </p:spPr>
        <p:txBody>
          <a:bodyPr>
            <a:normAutofit fontScale="77500" lnSpcReduction="20000"/>
          </a:bodyPr>
          <a:lstStyle/>
          <a:p>
            <a:r>
              <a:rPr lang="en-US" dirty="0"/>
              <a:t>Mass death of cells due to lack of energy.</a:t>
            </a:r>
          </a:p>
          <a:p>
            <a:r>
              <a:rPr lang="en-US" dirty="0"/>
              <a:t>Inability to work.</a:t>
            </a:r>
          </a:p>
          <a:p>
            <a:r>
              <a:rPr lang="en-US" dirty="0"/>
              <a:t>Movement is limited for the individual.</a:t>
            </a:r>
          </a:p>
          <a:p>
            <a:r>
              <a:rPr lang="en-US" dirty="0"/>
              <a:t>Numerous infections due to a weakened immune system.</a:t>
            </a:r>
          </a:p>
          <a:p>
            <a:r>
              <a:rPr lang="en-US" dirty="0"/>
              <a:t>Potential death from malnutrition and infections.</a:t>
            </a:r>
          </a:p>
        </p:txBody>
      </p:sp>
    </p:spTree>
    <p:extLst>
      <p:ext uri="{BB962C8B-B14F-4D97-AF65-F5344CB8AC3E}">
        <p14:creationId xmlns:p14="http://schemas.microsoft.com/office/powerpoint/2010/main" val="3617244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E93CC-1F22-4A8D-8194-A2691FD68D62}"/>
              </a:ext>
            </a:extLst>
          </p:cNvPr>
          <p:cNvSpPr>
            <a:spLocks noGrp="1"/>
          </p:cNvSpPr>
          <p:nvPr>
            <p:ph type="title"/>
          </p:nvPr>
        </p:nvSpPr>
        <p:spPr/>
        <p:txBody>
          <a:bodyPr/>
          <a:lstStyle/>
          <a:p>
            <a:pPr algn="ctr"/>
            <a:r>
              <a:rPr lang="en-US" b="1" dirty="0"/>
              <a:t>Conclusion</a:t>
            </a:r>
          </a:p>
        </p:txBody>
      </p:sp>
      <p:sp>
        <p:nvSpPr>
          <p:cNvPr id="3" name="Content Placeholder 2">
            <a:extLst>
              <a:ext uri="{FF2B5EF4-FFF2-40B4-BE49-F238E27FC236}">
                <a16:creationId xmlns:a16="http://schemas.microsoft.com/office/drawing/2014/main" id="{4A25ECFB-BD44-4F77-9610-F17EDCDB2830}"/>
              </a:ext>
            </a:extLst>
          </p:cNvPr>
          <p:cNvSpPr>
            <a:spLocks noGrp="1"/>
          </p:cNvSpPr>
          <p:nvPr>
            <p:ph idx="1"/>
          </p:nvPr>
        </p:nvSpPr>
        <p:spPr/>
        <p:txBody>
          <a:bodyPr/>
          <a:lstStyle/>
          <a:p>
            <a:r>
              <a:rPr lang="en-US" dirty="0"/>
              <a:t>Food and water are required in the appropriate amounts regularly.</a:t>
            </a:r>
          </a:p>
          <a:p>
            <a:r>
              <a:rPr lang="en-US" dirty="0"/>
              <a:t>Poor nutrition entails failing to consume adequate amounts of either of the vital nutritional elements. </a:t>
            </a:r>
          </a:p>
          <a:p>
            <a:r>
              <a:rPr lang="en-US" dirty="0"/>
              <a:t>It leads to wasting, stunted growth, poor mental development, and poor immunity. </a:t>
            </a:r>
          </a:p>
          <a:p>
            <a:r>
              <a:rPr lang="en-US" dirty="0"/>
              <a:t>Various conditions related to poor nutrition are preventable by providing sufficient nutrients. </a:t>
            </a:r>
          </a:p>
          <a:p>
            <a:r>
              <a:rPr lang="en-US" dirty="0"/>
              <a:t>Responsiveness to nutritional needs reduces the negative impacts of poor nutrition. </a:t>
            </a:r>
          </a:p>
        </p:txBody>
      </p:sp>
    </p:spTree>
    <p:extLst>
      <p:ext uri="{BB962C8B-B14F-4D97-AF65-F5344CB8AC3E}">
        <p14:creationId xmlns:p14="http://schemas.microsoft.com/office/powerpoint/2010/main" val="32647971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252</TotalTime>
  <Words>1260</Words>
  <Application>Microsoft Office PowerPoint</Application>
  <PresentationFormat>Widescreen</PresentationFormat>
  <Paragraphs>88</Paragraphs>
  <Slides>11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Times New Roman</vt:lpstr>
      <vt:lpstr>Wingdings 3</vt:lpstr>
      <vt:lpstr>Ion</vt:lpstr>
      <vt:lpstr>The Effects of Nutrition</vt:lpstr>
      <vt:lpstr>Introduction</vt:lpstr>
      <vt:lpstr>Impacts of Poor Nutrition </vt:lpstr>
      <vt:lpstr> Stunted Growth</vt:lpstr>
      <vt:lpstr>Tissue Damage</vt:lpstr>
      <vt:lpstr>Obesity</vt:lpstr>
      <vt:lpstr>Poor Immunity</vt:lpstr>
      <vt:lpstr>Low Energy and Death</vt:lpstr>
      <vt:lpstr>Conclusion</vt:lpstr>
      <vt:lpstr>References</vt:lpstr>
      <vt:lpstr>WritingElites.net – The Custom Writing Experts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Nutrition</dc:title>
  <dc:creator>Nash</dc:creator>
  <cp:lastModifiedBy>Mwangi Gathongo</cp:lastModifiedBy>
  <cp:revision>30</cp:revision>
  <dcterms:created xsi:type="dcterms:W3CDTF">2021-11-23T07:09:47Z</dcterms:created>
  <dcterms:modified xsi:type="dcterms:W3CDTF">2021-12-14T16:51:03Z</dcterms:modified>
</cp:coreProperties>
</file>