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3425" autoAdjust="0"/>
  </p:normalViewPr>
  <p:slideViewPr>
    <p:cSldViewPr snapToGrid="0">
      <p:cViewPr varScale="1">
        <p:scale>
          <a:sx n="93" d="100"/>
          <a:sy n="93" d="100"/>
        </p:scale>
        <p:origin x="127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D41CDC-1760-436C-9139-BF02E38AA970}" type="datetimeFigureOut">
              <a:rPr lang="en-US" smtClean="0"/>
              <a:t>12/14/2021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06E35D-833D-4FEE-824B-21D663F5762F}" type="slidenum">
              <a:rPr lang="en-US" smtClean="0"/>
              <a:t>‹#›</a:t>
            </a:fld>
            <a:endParaRPr lang="en-US"/>
          </a:p>
        </p:txBody>
      </p:sp>
    </p:spTree>
    <p:extLst>
      <p:ext uri="{BB962C8B-B14F-4D97-AF65-F5344CB8AC3E}">
        <p14:creationId xmlns:p14="http://schemas.microsoft.com/office/powerpoint/2010/main" val="293776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06E35D-833D-4FEE-824B-21D663F5762F}" type="slidenum">
              <a:rPr lang="en-US" smtClean="0"/>
              <a:t>3</a:t>
            </a:fld>
            <a:endParaRPr lang="en-US"/>
          </a:p>
        </p:txBody>
      </p:sp>
    </p:spTree>
    <p:extLst>
      <p:ext uri="{BB962C8B-B14F-4D97-AF65-F5344CB8AC3E}">
        <p14:creationId xmlns:p14="http://schemas.microsoft.com/office/powerpoint/2010/main" val="747214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Apple is a leading company in the tech industry following its focus on the development of products at the most affordable costs. The company collaborates with various multinational entities in the production of high-quality computerized gadgets (Payne 54). The pricing of the products is often based on the cost of production, but they are the most reliable in the market; hence, there is perceived value in the cost. </a:t>
            </a:r>
          </a:p>
        </p:txBody>
      </p:sp>
      <p:sp>
        <p:nvSpPr>
          <p:cNvPr id="4" name="Slide Number Placeholder 3"/>
          <p:cNvSpPr>
            <a:spLocks noGrp="1"/>
          </p:cNvSpPr>
          <p:nvPr>
            <p:ph type="sldNum" sz="quarter" idx="5"/>
          </p:nvPr>
        </p:nvSpPr>
        <p:spPr/>
        <p:txBody>
          <a:bodyPr/>
          <a:lstStyle/>
          <a:p>
            <a:fld id="{3906E35D-833D-4FEE-824B-21D663F5762F}" type="slidenum">
              <a:rPr lang="en-US" smtClean="0"/>
              <a:t>4</a:t>
            </a:fld>
            <a:endParaRPr lang="en-US"/>
          </a:p>
        </p:txBody>
      </p:sp>
    </p:spTree>
    <p:extLst>
      <p:ext uri="{BB962C8B-B14F-4D97-AF65-F5344CB8AC3E}">
        <p14:creationId xmlns:p14="http://schemas.microsoft.com/office/powerpoint/2010/main" val="27439808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71DFD484-4BF1-43FC-AF1F-E365B54C451F}" type="datetimeFigureOut">
              <a:rPr lang="en-US" smtClean="0"/>
              <a:t>12/14/2021</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0F593732-92A9-4979-84F5-72845302E1A2}" type="slidenum">
              <a:rPr lang="en-US" smtClean="0"/>
              <a:t>‹#›</a:t>
            </a:fld>
            <a:endParaRPr lang="en-US"/>
          </a:p>
        </p:txBody>
      </p:sp>
    </p:spTree>
    <p:extLst>
      <p:ext uri="{BB962C8B-B14F-4D97-AF65-F5344CB8AC3E}">
        <p14:creationId xmlns:p14="http://schemas.microsoft.com/office/powerpoint/2010/main" val="1079107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DFD484-4BF1-43FC-AF1F-E365B54C451F}"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F593732-92A9-4979-84F5-72845302E1A2}" type="slidenum">
              <a:rPr lang="en-US" smtClean="0"/>
              <a:t>‹#›</a:t>
            </a:fld>
            <a:endParaRPr lang="en-US"/>
          </a:p>
        </p:txBody>
      </p:sp>
    </p:spTree>
    <p:extLst>
      <p:ext uri="{BB962C8B-B14F-4D97-AF65-F5344CB8AC3E}">
        <p14:creationId xmlns:p14="http://schemas.microsoft.com/office/powerpoint/2010/main" val="3587960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1DFD484-4BF1-43FC-AF1F-E365B54C451F}"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F593732-92A9-4979-84F5-72845302E1A2}" type="slidenum">
              <a:rPr lang="en-US" smtClean="0"/>
              <a:t>‹#›</a:t>
            </a:fld>
            <a:endParaRPr lang="en-US"/>
          </a:p>
        </p:txBody>
      </p:sp>
    </p:spTree>
    <p:extLst>
      <p:ext uri="{BB962C8B-B14F-4D97-AF65-F5344CB8AC3E}">
        <p14:creationId xmlns:p14="http://schemas.microsoft.com/office/powerpoint/2010/main" val="39422763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1DFD484-4BF1-43FC-AF1F-E365B54C451F}"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F593732-92A9-4979-84F5-72845302E1A2}" type="slidenum">
              <a:rPr lang="en-US" smtClean="0"/>
              <a:t>‹#›</a:t>
            </a:fld>
            <a:endParaRPr lang="en-US"/>
          </a:p>
        </p:txBody>
      </p:sp>
    </p:spTree>
    <p:extLst>
      <p:ext uri="{BB962C8B-B14F-4D97-AF65-F5344CB8AC3E}">
        <p14:creationId xmlns:p14="http://schemas.microsoft.com/office/powerpoint/2010/main" val="13160493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DFD484-4BF1-43FC-AF1F-E365B54C451F}"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F593732-92A9-4979-84F5-72845302E1A2}" type="slidenum">
              <a:rPr lang="en-US" smtClean="0"/>
              <a:t>‹#›</a:t>
            </a:fld>
            <a:endParaRPr lang="en-US"/>
          </a:p>
        </p:txBody>
      </p:sp>
    </p:spTree>
    <p:extLst>
      <p:ext uri="{BB962C8B-B14F-4D97-AF65-F5344CB8AC3E}">
        <p14:creationId xmlns:p14="http://schemas.microsoft.com/office/powerpoint/2010/main" val="21975643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1DFD484-4BF1-43FC-AF1F-E365B54C451F}"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593732-92A9-4979-84F5-72845302E1A2}" type="slidenum">
              <a:rPr lang="en-US" smtClean="0"/>
              <a:t>‹#›</a:t>
            </a:fld>
            <a:endParaRPr lang="en-US"/>
          </a:p>
        </p:txBody>
      </p:sp>
    </p:spTree>
    <p:extLst>
      <p:ext uri="{BB962C8B-B14F-4D97-AF65-F5344CB8AC3E}">
        <p14:creationId xmlns:p14="http://schemas.microsoft.com/office/powerpoint/2010/main" val="11967013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1DFD484-4BF1-43FC-AF1F-E365B54C451F}" type="datetimeFigureOut">
              <a:rPr lang="en-US" smtClean="0"/>
              <a:t>12/14/2021</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0F593732-92A9-4979-84F5-72845302E1A2}" type="slidenum">
              <a:rPr lang="en-US" smtClean="0"/>
              <a:t>‹#›</a:t>
            </a:fld>
            <a:endParaRPr lang="en-US"/>
          </a:p>
        </p:txBody>
      </p:sp>
    </p:spTree>
    <p:extLst>
      <p:ext uri="{BB962C8B-B14F-4D97-AF65-F5344CB8AC3E}">
        <p14:creationId xmlns:p14="http://schemas.microsoft.com/office/powerpoint/2010/main" val="12048181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71DFD484-4BF1-43FC-AF1F-E365B54C451F}"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593732-92A9-4979-84F5-72845302E1A2}" type="slidenum">
              <a:rPr lang="en-US" smtClean="0"/>
              <a:t>‹#›</a:t>
            </a:fld>
            <a:endParaRPr lang="en-US"/>
          </a:p>
        </p:txBody>
      </p:sp>
    </p:spTree>
    <p:extLst>
      <p:ext uri="{BB962C8B-B14F-4D97-AF65-F5344CB8AC3E}">
        <p14:creationId xmlns:p14="http://schemas.microsoft.com/office/powerpoint/2010/main" val="38600564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71DFD484-4BF1-43FC-AF1F-E365B54C451F}"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F593732-92A9-4979-84F5-72845302E1A2}" type="slidenum">
              <a:rPr lang="en-US" smtClean="0"/>
              <a:t>‹#›</a:t>
            </a:fld>
            <a:endParaRPr lang="en-US"/>
          </a:p>
        </p:txBody>
      </p:sp>
    </p:spTree>
    <p:extLst>
      <p:ext uri="{BB962C8B-B14F-4D97-AF65-F5344CB8AC3E}">
        <p14:creationId xmlns:p14="http://schemas.microsoft.com/office/powerpoint/2010/main" val="1730729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DFD484-4BF1-43FC-AF1F-E365B54C451F}"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593732-92A9-4979-84F5-72845302E1A2}" type="slidenum">
              <a:rPr lang="en-US" smtClean="0"/>
              <a:t>‹#›</a:t>
            </a:fld>
            <a:endParaRPr lang="en-US"/>
          </a:p>
        </p:txBody>
      </p:sp>
    </p:spTree>
    <p:extLst>
      <p:ext uri="{BB962C8B-B14F-4D97-AF65-F5344CB8AC3E}">
        <p14:creationId xmlns:p14="http://schemas.microsoft.com/office/powerpoint/2010/main" val="416097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DFD484-4BF1-43FC-AF1F-E365B54C451F}"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F593732-92A9-4979-84F5-72845302E1A2}" type="slidenum">
              <a:rPr lang="en-US" smtClean="0"/>
              <a:t>‹#›</a:t>
            </a:fld>
            <a:endParaRPr lang="en-US"/>
          </a:p>
        </p:txBody>
      </p:sp>
    </p:spTree>
    <p:extLst>
      <p:ext uri="{BB962C8B-B14F-4D97-AF65-F5344CB8AC3E}">
        <p14:creationId xmlns:p14="http://schemas.microsoft.com/office/powerpoint/2010/main" val="230402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DFD484-4BF1-43FC-AF1F-E365B54C451F}"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593732-92A9-4979-84F5-72845302E1A2}" type="slidenum">
              <a:rPr lang="en-US" smtClean="0"/>
              <a:t>‹#›</a:t>
            </a:fld>
            <a:endParaRPr lang="en-US"/>
          </a:p>
        </p:txBody>
      </p:sp>
    </p:spTree>
    <p:extLst>
      <p:ext uri="{BB962C8B-B14F-4D97-AF65-F5344CB8AC3E}">
        <p14:creationId xmlns:p14="http://schemas.microsoft.com/office/powerpoint/2010/main" val="1731140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1DFD484-4BF1-43FC-AF1F-E365B54C451F}"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593732-92A9-4979-84F5-72845302E1A2}" type="slidenum">
              <a:rPr lang="en-US" smtClean="0"/>
              <a:t>‹#›</a:t>
            </a:fld>
            <a:endParaRPr lang="en-US"/>
          </a:p>
        </p:txBody>
      </p:sp>
    </p:spTree>
    <p:extLst>
      <p:ext uri="{BB962C8B-B14F-4D97-AF65-F5344CB8AC3E}">
        <p14:creationId xmlns:p14="http://schemas.microsoft.com/office/powerpoint/2010/main" val="3956679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1DFD484-4BF1-43FC-AF1F-E365B54C451F}"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593732-92A9-4979-84F5-72845302E1A2}" type="slidenum">
              <a:rPr lang="en-US" smtClean="0"/>
              <a:t>‹#›</a:t>
            </a:fld>
            <a:endParaRPr lang="en-US"/>
          </a:p>
        </p:txBody>
      </p:sp>
    </p:spTree>
    <p:extLst>
      <p:ext uri="{BB962C8B-B14F-4D97-AF65-F5344CB8AC3E}">
        <p14:creationId xmlns:p14="http://schemas.microsoft.com/office/powerpoint/2010/main" val="257749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DFD484-4BF1-43FC-AF1F-E365B54C451F}"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0F593732-92A9-4979-84F5-72845302E1A2}" type="slidenum">
              <a:rPr lang="en-US" smtClean="0"/>
              <a:t>‹#›</a:t>
            </a:fld>
            <a:endParaRPr lang="en-US"/>
          </a:p>
        </p:txBody>
      </p:sp>
    </p:spTree>
    <p:extLst>
      <p:ext uri="{BB962C8B-B14F-4D97-AF65-F5344CB8AC3E}">
        <p14:creationId xmlns:p14="http://schemas.microsoft.com/office/powerpoint/2010/main" val="2950611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DFD484-4BF1-43FC-AF1F-E365B54C451F}"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F593732-92A9-4979-84F5-72845302E1A2}" type="slidenum">
              <a:rPr lang="en-US" smtClean="0"/>
              <a:t>‹#›</a:t>
            </a:fld>
            <a:endParaRPr lang="en-US"/>
          </a:p>
        </p:txBody>
      </p:sp>
    </p:spTree>
    <p:extLst>
      <p:ext uri="{BB962C8B-B14F-4D97-AF65-F5344CB8AC3E}">
        <p14:creationId xmlns:p14="http://schemas.microsoft.com/office/powerpoint/2010/main" val="265615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DFD484-4BF1-43FC-AF1F-E365B54C451F}"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F593732-92A9-4979-84F5-72845302E1A2}" type="slidenum">
              <a:rPr lang="en-US" smtClean="0"/>
              <a:t>‹#›</a:t>
            </a:fld>
            <a:endParaRPr lang="en-US"/>
          </a:p>
        </p:txBody>
      </p:sp>
    </p:spTree>
    <p:extLst>
      <p:ext uri="{BB962C8B-B14F-4D97-AF65-F5344CB8AC3E}">
        <p14:creationId xmlns:p14="http://schemas.microsoft.com/office/powerpoint/2010/main" val="1433076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71DFD484-4BF1-43FC-AF1F-E365B54C451F}" type="datetimeFigureOut">
              <a:rPr lang="en-US" smtClean="0"/>
              <a:t>12/14/2021</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0F593732-92A9-4979-84F5-72845302E1A2}" type="slidenum">
              <a:rPr lang="en-US" smtClean="0"/>
              <a:t>‹#›</a:t>
            </a:fld>
            <a:endParaRPr lang="en-US"/>
          </a:p>
        </p:txBody>
      </p:sp>
    </p:spTree>
    <p:extLst>
      <p:ext uri="{BB962C8B-B14F-4D97-AF65-F5344CB8AC3E}">
        <p14:creationId xmlns:p14="http://schemas.microsoft.com/office/powerpoint/2010/main" val="310570987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writingelites.net/orde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D1D8A-2623-43AE-90B9-915132D05422}"/>
              </a:ext>
            </a:extLst>
          </p:cNvPr>
          <p:cNvSpPr>
            <a:spLocks noGrp="1"/>
          </p:cNvSpPr>
          <p:nvPr>
            <p:ph type="ctrTitle"/>
          </p:nvPr>
        </p:nvSpPr>
        <p:spPr/>
        <p:txBody>
          <a:bodyPr/>
          <a:lstStyle/>
          <a:p>
            <a:pPr algn="ctr"/>
            <a:r>
              <a:rPr lang="en-US" b="1" dirty="0"/>
              <a:t>An Evaluation of Apple Inc.’s Business Strategy</a:t>
            </a:r>
          </a:p>
        </p:txBody>
      </p:sp>
      <p:sp>
        <p:nvSpPr>
          <p:cNvPr id="3" name="Subtitle 2">
            <a:extLst>
              <a:ext uri="{FF2B5EF4-FFF2-40B4-BE49-F238E27FC236}">
                <a16:creationId xmlns:a16="http://schemas.microsoft.com/office/drawing/2014/main" id="{6CA61378-01BA-4FCC-89AA-E4C3D25F78C1}"/>
              </a:ext>
            </a:extLst>
          </p:cNvPr>
          <p:cNvSpPr>
            <a:spLocks noGrp="1"/>
          </p:cNvSpPr>
          <p:nvPr>
            <p:ph type="subTitle" idx="1"/>
          </p:nvPr>
        </p:nvSpPr>
        <p:spPr/>
        <p:txBody>
          <a:bodyPr/>
          <a:lstStyle/>
          <a:p>
            <a:r>
              <a:rPr lang="en-US" dirty="0">
                <a:solidFill>
                  <a:schemeClr val="bg2"/>
                </a:solidFill>
              </a:rPr>
              <a:t>Presented by:</a:t>
            </a:r>
          </a:p>
          <a:p>
            <a:r>
              <a:rPr lang="en-US" dirty="0">
                <a:solidFill>
                  <a:schemeClr val="bg2"/>
                </a:solidFill>
              </a:rPr>
              <a:t>Date: </a:t>
            </a:r>
          </a:p>
          <a:p>
            <a:endParaRPr lang="en-US" dirty="0"/>
          </a:p>
        </p:txBody>
      </p:sp>
    </p:spTree>
    <p:extLst>
      <p:ext uri="{BB962C8B-B14F-4D97-AF65-F5344CB8AC3E}">
        <p14:creationId xmlns:p14="http://schemas.microsoft.com/office/powerpoint/2010/main" val="1421081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C807E-25CB-4826-8AF1-B573A9455E7B}"/>
              </a:ext>
            </a:extLst>
          </p:cNvPr>
          <p:cNvSpPr>
            <a:spLocks noGrp="1"/>
          </p:cNvSpPr>
          <p:nvPr>
            <p:ph type="title"/>
          </p:nvPr>
        </p:nvSpPr>
        <p:spPr/>
        <p:txBody>
          <a:bodyPr/>
          <a:lstStyle/>
          <a:p>
            <a:pPr algn="ctr"/>
            <a:r>
              <a:rPr lang="en-US" b="1" dirty="0"/>
              <a:t>Works Cited</a:t>
            </a:r>
          </a:p>
        </p:txBody>
      </p:sp>
      <p:sp>
        <p:nvSpPr>
          <p:cNvPr id="3" name="Content Placeholder 2">
            <a:extLst>
              <a:ext uri="{FF2B5EF4-FFF2-40B4-BE49-F238E27FC236}">
                <a16:creationId xmlns:a16="http://schemas.microsoft.com/office/drawing/2014/main" id="{0965EB47-1054-40AA-BE03-7EA8E778B6E8}"/>
              </a:ext>
            </a:extLst>
          </p:cNvPr>
          <p:cNvSpPr>
            <a:spLocks noGrp="1"/>
          </p:cNvSpPr>
          <p:nvPr>
            <p:ph idx="1"/>
          </p:nvPr>
        </p:nvSpPr>
        <p:spPr/>
        <p:txBody>
          <a:bodyPr>
            <a:normAutofit fontScale="92500"/>
          </a:bodyPr>
          <a:lstStyle/>
          <a:p>
            <a:r>
              <a:rPr lang="en-US" sz="1800" dirty="0">
                <a:effectLst/>
                <a:latin typeface="+mj-lt"/>
                <a:ea typeface="Calibri" panose="020F0502020204030204" pitchFamily="34" charset="0"/>
                <a:cs typeface="Times New Roman" panose="02020603050405020304" pitchFamily="18" charset="0"/>
              </a:rPr>
              <a:t>Payne, Bronwyn. “Brand Positioning and Its Usefulness for Brand Management: The Case of Apple Inc.” </a:t>
            </a:r>
            <a:r>
              <a:rPr lang="en-US" sz="1800" i="1" dirty="0">
                <a:effectLst/>
                <a:latin typeface="+mj-lt"/>
                <a:ea typeface="Calibri" panose="020F0502020204030204" pitchFamily="34" charset="0"/>
                <a:cs typeface="Times New Roman" panose="02020603050405020304" pitchFamily="18" charset="0"/>
              </a:rPr>
              <a:t>Newcastle Business School Student Journal</a:t>
            </a:r>
            <a:r>
              <a:rPr lang="en-US" sz="1800" dirty="0">
                <a:effectLst/>
                <a:latin typeface="+mj-lt"/>
                <a:ea typeface="Calibri" panose="020F0502020204030204" pitchFamily="34" charset="0"/>
                <a:cs typeface="Times New Roman" panose="02020603050405020304" pitchFamily="18" charset="0"/>
              </a:rPr>
              <a:t>, vol. 1, no. 1, 12 Apr. 2017, pp. 51–57. </a:t>
            </a:r>
            <a:endParaRPr lang="en-US" dirty="0">
              <a:latin typeface="+mj-lt"/>
            </a:endParaRPr>
          </a:p>
          <a:p>
            <a:r>
              <a:rPr lang="en-US" dirty="0">
                <a:effectLst/>
              </a:rPr>
              <a:t>Pooja, B C. “An Organization Study Report of APPLE Inc.” </a:t>
            </a:r>
            <a:r>
              <a:rPr lang="en-US" i="1" dirty="0">
                <a:effectLst/>
              </a:rPr>
              <a:t>Visvesvaraya Technological University, Belagavi</a:t>
            </a:r>
            <a:r>
              <a:rPr lang="en-US" dirty="0">
                <a:effectLst/>
              </a:rPr>
              <a:t>, 2021. </a:t>
            </a:r>
          </a:p>
          <a:p>
            <a:r>
              <a:rPr lang="en-US" dirty="0">
                <a:effectLst/>
              </a:rPr>
              <a:t>Richter, Felix. “Apple's Growth Since Re-Hiring Steve Jobs 20 Years Ago.” </a:t>
            </a:r>
            <a:r>
              <a:rPr lang="en-US" i="1" dirty="0">
                <a:effectLst/>
              </a:rPr>
              <a:t>Statista</a:t>
            </a:r>
            <a:r>
              <a:rPr lang="en-US" dirty="0">
                <a:effectLst/>
              </a:rPr>
              <a:t>, 21 Dec. 2016, https://www.statista.com/chart/7330/apple-revenue-since-1997/. </a:t>
            </a:r>
            <a:endParaRPr lang="en-US" dirty="0"/>
          </a:p>
          <a:p>
            <a:r>
              <a:rPr lang="en-US" dirty="0">
                <a:effectLst/>
              </a:rPr>
              <a:t>Tien, Nguyen Hoang. “International Distribution Policy Comparative Analysis between Samsung and Apple.” </a:t>
            </a:r>
            <a:r>
              <a:rPr lang="en-US" i="1" dirty="0">
                <a:effectLst/>
              </a:rPr>
              <a:t>International Journal of Research in Marketing Management and Sales </a:t>
            </a:r>
            <a:r>
              <a:rPr lang="en-US" dirty="0">
                <a:effectLst/>
              </a:rPr>
              <a:t>, vol. 1, no. 2, 17 June 2019, pp. 24–27. </a:t>
            </a:r>
          </a:p>
          <a:p>
            <a:endParaRPr lang="en-US" dirty="0"/>
          </a:p>
          <a:p>
            <a:endParaRPr lang="en-US" dirty="0"/>
          </a:p>
          <a:p>
            <a:endParaRPr lang="en-US" dirty="0"/>
          </a:p>
        </p:txBody>
      </p:sp>
    </p:spTree>
    <p:extLst>
      <p:ext uri="{BB962C8B-B14F-4D97-AF65-F5344CB8AC3E}">
        <p14:creationId xmlns:p14="http://schemas.microsoft.com/office/powerpoint/2010/main" val="3579684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F38CC-952B-48BB-A585-D953B53541B7}"/>
              </a:ext>
            </a:extLst>
          </p:cNvPr>
          <p:cNvSpPr>
            <a:spLocks noGrp="1"/>
          </p:cNvSpPr>
          <p:nvPr>
            <p:ph type="title"/>
          </p:nvPr>
        </p:nvSpPr>
        <p:spPr/>
        <p:txBody>
          <a:bodyPr/>
          <a:lstStyle/>
          <a:p>
            <a:pPr algn="ctr"/>
            <a:r>
              <a:rPr lang="en-US" dirty="0"/>
              <a:t>WritingElites.net – The Custom Writing Experts</a:t>
            </a:r>
            <a:br>
              <a:rPr lang="en-US" dirty="0"/>
            </a:br>
            <a:endParaRPr lang="en-US" dirty="0"/>
          </a:p>
        </p:txBody>
      </p:sp>
      <p:sp>
        <p:nvSpPr>
          <p:cNvPr id="3" name="Content Placeholder 2">
            <a:extLst>
              <a:ext uri="{FF2B5EF4-FFF2-40B4-BE49-F238E27FC236}">
                <a16:creationId xmlns:a16="http://schemas.microsoft.com/office/drawing/2014/main" id="{6EA4AD6D-2D42-47A0-9768-09C8CC90110F}"/>
              </a:ext>
            </a:extLst>
          </p:cNvPr>
          <p:cNvSpPr>
            <a:spLocks noGrp="1"/>
          </p:cNvSpPr>
          <p:nvPr>
            <p:ph idx="1"/>
          </p:nvPr>
        </p:nvSpPr>
        <p:spPr/>
        <p:txBody>
          <a:bodyPr/>
          <a:lstStyle/>
          <a:p>
            <a:r>
              <a:rPr lang="en-US" sz="1800" i="1" dirty="0">
                <a:solidFill>
                  <a:srgbClr val="F28128"/>
                </a:solidFill>
                <a:effectLst/>
                <a:latin typeface="Times New Roman" panose="02020603050405020304" pitchFamily="18" charset="0"/>
                <a:ea typeface="Times New Roman" panose="02020603050405020304" pitchFamily="18" charset="0"/>
              </a:rPr>
              <a:t>Need an Original, High-Quality, </a:t>
            </a:r>
            <a:r>
              <a:rPr lang="en-US" sz="1800" i="1">
                <a:solidFill>
                  <a:srgbClr val="F28128"/>
                </a:solidFill>
                <a:effectLst/>
                <a:latin typeface="Times New Roman" panose="02020603050405020304" pitchFamily="18" charset="0"/>
                <a:ea typeface="Times New Roman" panose="02020603050405020304" pitchFamily="18" charset="0"/>
              </a:rPr>
              <a:t>Plagiarism-Free Presentation Like </a:t>
            </a:r>
            <a:r>
              <a:rPr lang="en-US" sz="1800" i="1" dirty="0">
                <a:solidFill>
                  <a:srgbClr val="F28128"/>
                </a:solidFill>
                <a:effectLst/>
                <a:latin typeface="Times New Roman" panose="02020603050405020304" pitchFamily="18" charset="0"/>
                <a:ea typeface="Times New Roman" panose="02020603050405020304" pitchFamily="18" charset="0"/>
              </a:rPr>
              <a:t>This One?</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Rectangle: Rounded Corners 3">
            <a:hlinkClick r:id="rId2"/>
            <a:extLst>
              <a:ext uri="{FF2B5EF4-FFF2-40B4-BE49-F238E27FC236}">
                <a16:creationId xmlns:a16="http://schemas.microsoft.com/office/drawing/2014/main" id="{EDE4CD0C-638F-4719-A9B9-8D53F456AD86}"/>
              </a:ext>
            </a:extLst>
          </p:cNvPr>
          <p:cNvSpPr/>
          <p:nvPr/>
        </p:nvSpPr>
        <p:spPr>
          <a:xfrm>
            <a:off x="3573534" y="3280560"/>
            <a:ext cx="2085975" cy="666750"/>
          </a:xfrm>
          <a:prstGeom prst="roundRect">
            <a:avLst/>
          </a:prstGeom>
          <a:solidFill>
            <a:srgbClr val="F28128"/>
          </a:solidFill>
          <a:ln>
            <a:solidFill>
              <a:srgbClr val="F2812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2800" dirty="0">
                <a:effectLst/>
                <a:latin typeface="Times New Roman" panose="02020603050405020304" pitchFamily="18" charset="0"/>
                <a:ea typeface="Times New Roman" panose="02020603050405020304" pitchFamily="18" charset="0"/>
              </a:rPr>
              <a:t>Order Now</a:t>
            </a:r>
            <a:endParaRPr lang="en-US" sz="1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33057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E4A93-F152-4BBC-9410-1AC031E6142E}"/>
              </a:ext>
            </a:extLst>
          </p:cNvPr>
          <p:cNvSpPr>
            <a:spLocks noGrp="1"/>
          </p:cNvSpPr>
          <p:nvPr>
            <p:ph type="title"/>
          </p:nvPr>
        </p:nvSpPr>
        <p:spPr/>
        <p:txBody>
          <a:bodyPr/>
          <a:lstStyle/>
          <a:p>
            <a:pPr algn="ctr"/>
            <a:r>
              <a:rPr lang="en-US" b="1" dirty="0"/>
              <a:t>Introduction</a:t>
            </a:r>
          </a:p>
        </p:txBody>
      </p:sp>
      <p:sp>
        <p:nvSpPr>
          <p:cNvPr id="3" name="Content Placeholder 2">
            <a:extLst>
              <a:ext uri="{FF2B5EF4-FFF2-40B4-BE49-F238E27FC236}">
                <a16:creationId xmlns:a16="http://schemas.microsoft.com/office/drawing/2014/main" id="{267B0A57-D257-4600-87A0-FBB712A477FA}"/>
              </a:ext>
            </a:extLst>
          </p:cNvPr>
          <p:cNvSpPr>
            <a:spLocks noGrp="1"/>
          </p:cNvSpPr>
          <p:nvPr>
            <p:ph idx="1"/>
          </p:nvPr>
        </p:nvSpPr>
        <p:spPr>
          <a:xfrm>
            <a:off x="1154954" y="2614862"/>
            <a:ext cx="5101467" cy="3404937"/>
          </a:xfrm>
        </p:spPr>
        <p:txBody>
          <a:bodyPr/>
          <a:lstStyle/>
          <a:p>
            <a:r>
              <a:rPr lang="en-US" dirty="0"/>
              <a:t>Founded in 1976 by Steve Jobs and Steve Wozniak.</a:t>
            </a:r>
          </a:p>
          <a:p>
            <a:r>
              <a:rPr lang="en-US" dirty="0"/>
              <a:t>Headquartered in California.</a:t>
            </a:r>
          </a:p>
          <a:p>
            <a:r>
              <a:rPr lang="en-US" dirty="0"/>
              <a:t>Production of electronics and Computer software</a:t>
            </a:r>
          </a:p>
          <a:p>
            <a:r>
              <a:rPr lang="en-US" dirty="0"/>
              <a:t>Largest IT company in the world</a:t>
            </a:r>
          </a:p>
          <a:p>
            <a:r>
              <a:rPr lang="en-US" dirty="0"/>
              <a:t>Popular for iPhone, Mac Books, iPads etc. </a:t>
            </a:r>
          </a:p>
          <a:p>
            <a:r>
              <a:rPr lang="en-US" dirty="0"/>
              <a:t>Committed to enhancing consumer experience. </a:t>
            </a:r>
          </a:p>
        </p:txBody>
      </p:sp>
      <p:pic>
        <p:nvPicPr>
          <p:cNvPr id="5" name="Picture 4">
            <a:extLst>
              <a:ext uri="{FF2B5EF4-FFF2-40B4-BE49-F238E27FC236}">
                <a16:creationId xmlns:a16="http://schemas.microsoft.com/office/drawing/2014/main" id="{8C772583-4376-4E52-8091-BD2E11D91D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9821" y="2412330"/>
            <a:ext cx="3810000" cy="3810000"/>
          </a:xfrm>
          <a:prstGeom prst="rect">
            <a:avLst/>
          </a:prstGeom>
        </p:spPr>
      </p:pic>
    </p:spTree>
    <p:extLst>
      <p:ext uri="{BB962C8B-B14F-4D97-AF65-F5344CB8AC3E}">
        <p14:creationId xmlns:p14="http://schemas.microsoft.com/office/powerpoint/2010/main" val="755828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51825-8B97-4756-B8B5-7E7B2AE82A55}"/>
              </a:ext>
            </a:extLst>
          </p:cNvPr>
          <p:cNvSpPr>
            <a:spLocks noGrp="1"/>
          </p:cNvSpPr>
          <p:nvPr>
            <p:ph type="title"/>
          </p:nvPr>
        </p:nvSpPr>
        <p:spPr/>
        <p:txBody>
          <a:bodyPr/>
          <a:lstStyle/>
          <a:p>
            <a:pPr algn="ctr"/>
            <a:r>
              <a:rPr lang="en-US" b="1" dirty="0"/>
              <a:t>Business Strategies</a:t>
            </a:r>
          </a:p>
        </p:txBody>
      </p:sp>
      <p:sp>
        <p:nvSpPr>
          <p:cNvPr id="3" name="Content Placeholder 2">
            <a:extLst>
              <a:ext uri="{FF2B5EF4-FFF2-40B4-BE49-F238E27FC236}">
                <a16:creationId xmlns:a16="http://schemas.microsoft.com/office/drawing/2014/main" id="{B4684E78-AA82-4F2A-A4ED-709EB425B894}"/>
              </a:ext>
            </a:extLst>
          </p:cNvPr>
          <p:cNvSpPr>
            <a:spLocks noGrp="1"/>
          </p:cNvSpPr>
          <p:nvPr>
            <p:ph idx="1"/>
          </p:nvPr>
        </p:nvSpPr>
        <p:spPr>
          <a:xfrm>
            <a:off x="1154954" y="2598821"/>
            <a:ext cx="4789069" cy="3420979"/>
          </a:xfrm>
        </p:spPr>
        <p:txBody>
          <a:bodyPr/>
          <a:lstStyle/>
          <a:p>
            <a:r>
              <a:rPr lang="en-US" dirty="0"/>
              <a:t>Cost Leadership</a:t>
            </a:r>
          </a:p>
          <a:p>
            <a:r>
              <a:rPr lang="en-US" dirty="0"/>
              <a:t>Differentiation of Products</a:t>
            </a:r>
          </a:p>
          <a:p>
            <a:r>
              <a:rPr lang="en-US" dirty="0"/>
              <a:t>Innovation</a:t>
            </a:r>
          </a:p>
          <a:p>
            <a:r>
              <a:rPr lang="en-US" dirty="0"/>
              <a:t>Quality Focus</a:t>
            </a:r>
          </a:p>
          <a:p>
            <a:r>
              <a:rPr lang="en-US" dirty="0"/>
              <a:t>Brand Loyalty and Diversification (</a:t>
            </a:r>
            <a:r>
              <a:rPr lang="en-US" dirty="0">
                <a:effectLst/>
              </a:rPr>
              <a:t>Richter</a:t>
            </a:r>
            <a:r>
              <a:rPr lang="en-US" dirty="0"/>
              <a:t>)</a:t>
            </a:r>
          </a:p>
          <a:p>
            <a:endParaRPr lang="en-US" dirty="0"/>
          </a:p>
        </p:txBody>
      </p:sp>
      <p:pic>
        <p:nvPicPr>
          <p:cNvPr id="5" name="Picture 4">
            <a:extLst>
              <a:ext uri="{FF2B5EF4-FFF2-40B4-BE49-F238E27FC236}">
                <a16:creationId xmlns:a16="http://schemas.microsoft.com/office/drawing/2014/main" id="{072963D4-1D30-4A6F-A1F4-19DE90F018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4023" y="2406316"/>
            <a:ext cx="6247977" cy="4451684"/>
          </a:xfrm>
          <a:prstGeom prst="rect">
            <a:avLst/>
          </a:prstGeom>
        </p:spPr>
      </p:pic>
    </p:spTree>
    <p:extLst>
      <p:ext uri="{BB962C8B-B14F-4D97-AF65-F5344CB8AC3E}">
        <p14:creationId xmlns:p14="http://schemas.microsoft.com/office/powerpoint/2010/main" val="2208530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6B4B3-BCDB-422F-BFE4-C4CC143B72F6}"/>
              </a:ext>
            </a:extLst>
          </p:cNvPr>
          <p:cNvSpPr>
            <a:spLocks noGrp="1"/>
          </p:cNvSpPr>
          <p:nvPr>
            <p:ph type="title"/>
          </p:nvPr>
        </p:nvSpPr>
        <p:spPr/>
        <p:txBody>
          <a:bodyPr/>
          <a:lstStyle/>
          <a:p>
            <a:pPr algn="ctr"/>
            <a:r>
              <a:rPr lang="en-US" b="1" dirty="0"/>
              <a:t>Cost Leadership</a:t>
            </a:r>
          </a:p>
        </p:txBody>
      </p:sp>
      <p:sp>
        <p:nvSpPr>
          <p:cNvPr id="3" name="Content Placeholder 2">
            <a:extLst>
              <a:ext uri="{FF2B5EF4-FFF2-40B4-BE49-F238E27FC236}">
                <a16:creationId xmlns:a16="http://schemas.microsoft.com/office/drawing/2014/main" id="{5F6E7CD5-5E8A-4A45-B958-8B96DB9A5812}"/>
              </a:ext>
            </a:extLst>
          </p:cNvPr>
          <p:cNvSpPr>
            <a:spLocks noGrp="1"/>
          </p:cNvSpPr>
          <p:nvPr>
            <p:ph idx="1"/>
          </p:nvPr>
        </p:nvSpPr>
        <p:spPr/>
        <p:txBody>
          <a:bodyPr/>
          <a:lstStyle/>
          <a:p>
            <a:r>
              <a:rPr lang="en-US" dirty="0"/>
              <a:t>Collaborating with other tech companies.</a:t>
            </a:r>
          </a:p>
          <a:p>
            <a:r>
              <a:rPr lang="en-US" dirty="0"/>
              <a:t>Reliable global supply chain to reduce cost of production.</a:t>
            </a:r>
          </a:p>
          <a:p>
            <a:r>
              <a:rPr lang="en-US" dirty="0"/>
              <a:t>Ensuring there is value in the cost based on quality of products. </a:t>
            </a:r>
          </a:p>
          <a:p>
            <a:r>
              <a:rPr lang="en-US" dirty="0"/>
              <a:t>Providing solutions to consumers for a reasonable cost. </a:t>
            </a:r>
          </a:p>
          <a:p>
            <a:r>
              <a:rPr lang="en-US" dirty="0"/>
              <a:t>Emphasizing on standardized pricing of products across the world. </a:t>
            </a:r>
          </a:p>
          <a:p>
            <a:r>
              <a:rPr lang="en-US" dirty="0"/>
              <a:t>Developing a distribution channel that reduces extra cost on products. </a:t>
            </a:r>
          </a:p>
        </p:txBody>
      </p:sp>
    </p:spTree>
    <p:extLst>
      <p:ext uri="{BB962C8B-B14F-4D97-AF65-F5344CB8AC3E}">
        <p14:creationId xmlns:p14="http://schemas.microsoft.com/office/powerpoint/2010/main" val="1532415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92811-940F-4CF3-9180-A8B30E442045}"/>
              </a:ext>
            </a:extLst>
          </p:cNvPr>
          <p:cNvSpPr>
            <a:spLocks noGrp="1"/>
          </p:cNvSpPr>
          <p:nvPr>
            <p:ph type="title"/>
          </p:nvPr>
        </p:nvSpPr>
        <p:spPr/>
        <p:txBody>
          <a:bodyPr/>
          <a:lstStyle/>
          <a:p>
            <a:pPr algn="ctr"/>
            <a:r>
              <a:rPr lang="en-US" b="1" dirty="0"/>
              <a:t>Differentiation of Products </a:t>
            </a:r>
          </a:p>
        </p:txBody>
      </p:sp>
      <p:sp>
        <p:nvSpPr>
          <p:cNvPr id="3" name="Content Placeholder 2">
            <a:extLst>
              <a:ext uri="{FF2B5EF4-FFF2-40B4-BE49-F238E27FC236}">
                <a16:creationId xmlns:a16="http://schemas.microsoft.com/office/drawing/2014/main" id="{419BC1B9-9D43-4D4B-8AAD-7F3BA70D166A}"/>
              </a:ext>
            </a:extLst>
          </p:cNvPr>
          <p:cNvSpPr>
            <a:spLocks noGrp="1"/>
          </p:cNvSpPr>
          <p:nvPr>
            <p:ph idx="1"/>
          </p:nvPr>
        </p:nvSpPr>
        <p:spPr>
          <a:xfrm>
            <a:off x="1154954" y="3064042"/>
            <a:ext cx="5518562" cy="3288632"/>
          </a:xfrm>
        </p:spPr>
        <p:txBody>
          <a:bodyPr>
            <a:normAutofit fontScale="92500" lnSpcReduction="10000"/>
          </a:bodyPr>
          <a:lstStyle/>
          <a:p>
            <a:r>
              <a:rPr lang="en-US" dirty="0"/>
              <a:t>Critical focus on design quality.</a:t>
            </a:r>
          </a:p>
          <a:p>
            <a:r>
              <a:rPr lang="en-US" dirty="0"/>
              <a:t>Futuristic approaches to solving societal needs in technology.</a:t>
            </a:r>
          </a:p>
          <a:p>
            <a:r>
              <a:rPr lang="en-US" dirty="0"/>
              <a:t>Unique hardware and software production.</a:t>
            </a:r>
          </a:p>
          <a:p>
            <a:r>
              <a:rPr lang="en-US" dirty="0"/>
              <a:t>Competitive power generated from new technology.</a:t>
            </a:r>
          </a:p>
          <a:p>
            <a:r>
              <a:rPr lang="en-US" dirty="0"/>
              <a:t>Providing high-quality user experience through sophisticated programs (Payne 54). </a:t>
            </a:r>
          </a:p>
          <a:p>
            <a:r>
              <a:rPr lang="en-US" dirty="0"/>
              <a:t>Enhancing value by improving on previous models. </a:t>
            </a:r>
          </a:p>
        </p:txBody>
      </p:sp>
      <p:pic>
        <p:nvPicPr>
          <p:cNvPr id="5" name="Picture 4">
            <a:extLst>
              <a:ext uri="{FF2B5EF4-FFF2-40B4-BE49-F238E27FC236}">
                <a16:creationId xmlns:a16="http://schemas.microsoft.com/office/drawing/2014/main" id="{2D6F1E48-BDD7-4A4D-84EA-E3106C3AD5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9137" y="2771274"/>
            <a:ext cx="5486400" cy="3429000"/>
          </a:xfrm>
          <a:prstGeom prst="rect">
            <a:avLst/>
          </a:prstGeom>
        </p:spPr>
      </p:pic>
    </p:spTree>
    <p:extLst>
      <p:ext uri="{BB962C8B-B14F-4D97-AF65-F5344CB8AC3E}">
        <p14:creationId xmlns:p14="http://schemas.microsoft.com/office/powerpoint/2010/main" val="318730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E27DA-1EA8-4400-AEFF-190F57F6DCD5}"/>
              </a:ext>
            </a:extLst>
          </p:cNvPr>
          <p:cNvSpPr>
            <a:spLocks noGrp="1"/>
          </p:cNvSpPr>
          <p:nvPr>
            <p:ph type="title"/>
          </p:nvPr>
        </p:nvSpPr>
        <p:spPr/>
        <p:txBody>
          <a:bodyPr/>
          <a:lstStyle/>
          <a:p>
            <a:pPr algn="ctr"/>
            <a:r>
              <a:rPr lang="en-US" b="1" dirty="0"/>
              <a:t>Innovation</a:t>
            </a:r>
          </a:p>
        </p:txBody>
      </p:sp>
      <p:sp>
        <p:nvSpPr>
          <p:cNvPr id="3" name="Content Placeholder 2">
            <a:extLst>
              <a:ext uri="{FF2B5EF4-FFF2-40B4-BE49-F238E27FC236}">
                <a16:creationId xmlns:a16="http://schemas.microsoft.com/office/drawing/2014/main" id="{5AC7D61A-62DD-45C5-B5B1-62EBC9BAEFD8}"/>
              </a:ext>
            </a:extLst>
          </p:cNvPr>
          <p:cNvSpPr>
            <a:spLocks noGrp="1"/>
          </p:cNvSpPr>
          <p:nvPr>
            <p:ph idx="1"/>
          </p:nvPr>
        </p:nvSpPr>
        <p:spPr/>
        <p:txBody>
          <a:bodyPr/>
          <a:lstStyle/>
          <a:p>
            <a:r>
              <a:rPr lang="en-US" dirty="0"/>
              <a:t>Heavy investment on research to enhance creativity. </a:t>
            </a:r>
          </a:p>
          <a:p>
            <a:r>
              <a:rPr lang="en-US" dirty="0"/>
              <a:t>Developing a highly competent human resource base for innovation. </a:t>
            </a:r>
          </a:p>
          <a:p>
            <a:r>
              <a:rPr lang="en-US" dirty="0"/>
              <a:t>Creating a culture of risk-taking and creativity in the organization. </a:t>
            </a:r>
          </a:p>
          <a:p>
            <a:r>
              <a:rPr lang="en-US" dirty="0"/>
              <a:t>Focus on developing new products rapidly.</a:t>
            </a:r>
          </a:p>
          <a:p>
            <a:r>
              <a:rPr lang="en-US" dirty="0"/>
              <a:t>Improving previous generation products through unique designs and new tech (Tien 26).</a:t>
            </a:r>
          </a:p>
          <a:p>
            <a:r>
              <a:rPr lang="en-US" dirty="0"/>
              <a:t>Responding to consumer needs through creative solutions. </a:t>
            </a:r>
          </a:p>
        </p:txBody>
      </p:sp>
    </p:spTree>
    <p:extLst>
      <p:ext uri="{BB962C8B-B14F-4D97-AF65-F5344CB8AC3E}">
        <p14:creationId xmlns:p14="http://schemas.microsoft.com/office/powerpoint/2010/main" val="1780043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DFE18-E5FC-4F9E-924A-EFDC4E348061}"/>
              </a:ext>
            </a:extLst>
          </p:cNvPr>
          <p:cNvSpPr>
            <a:spLocks noGrp="1"/>
          </p:cNvSpPr>
          <p:nvPr>
            <p:ph type="title"/>
          </p:nvPr>
        </p:nvSpPr>
        <p:spPr/>
        <p:txBody>
          <a:bodyPr/>
          <a:lstStyle/>
          <a:p>
            <a:pPr algn="ctr"/>
            <a:r>
              <a:rPr lang="en-US" b="1" dirty="0"/>
              <a:t>Quality Focus</a:t>
            </a:r>
          </a:p>
        </p:txBody>
      </p:sp>
      <p:sp>
        <p:nvSpPr>
          <p:cNvPr id="3" name="Content Placeholder 2">
            <a:extLst>
              <a:ext uri="{FF2B5EF4-FFF2-40B4-BE49-F238E27FC236}">
                <a16:creationId xmlns:a16="http://schemas.microsoft.com/office/drawing/2014/main" id="{8098AFE8-5303-4B57-82A4-1BDD25F33567}"/>
              </a:ext>
            </a:extLst>
          </p:cNvPr>
          <p:cNvSpPr>
            <a:spLocks noGrp="1"/>
          </p:cNvSpPr>
          <p:nvPr>
            <p:ph idx="1"/>
          </p:nvPr>
        </p:nvSpPr>
        <p:spPr/>
        <p:txBody>
          <a:bodyPr/>
          <a:lstStyle/>
          <a:p>
            <a:r>
              <a:rPr lang="en-US" dirty="0"/>
              <a:t>Apple focuses on providing the best quality of products. </a:t>
            </a:r>
          </a:p>
          <a:p>
            <a:r>
              <a:rPr lang="en-US" dirty="0"/>
              <a:t>Brand appeal is contingent on quality of products. </a:t>
            </a:r>
          </a:p>
          <a:p>
            <a:r>
              <a:rPr lang="en-US" dirty="0"/>
              <a:t>Implementation of Six Sigma strategy for quality enhancement. </a:t>
            </a:r>
          </a:p>
          <a:p>
            <a:r>
              <a:rPr lang="en-US" dirty="0"/>
              <a:t>Total quality management emphasized by management function. </a:t>
            </a:r>
          </a:p>
          <a:p>
            <a:r>
              <a:rPr lang="en-US" dirty="0"/>
              <a:t>Hands-on approach to the leadership process (Pooja 2). </a:t>
            </a:r>
          </a:p>
          <a:p>
            <a:r>
              <a:rPr lang="en-US" dirty="0"/>
              <a:t>Research for continuous improvement of product quality. </a:t>
            </a:r>
          </a:p>
        </p:txBody>
      </p:sp>
    </p:spTree>
    <p:extLst>
      <p:ext uri="{BB962C8B-B14F-4D97-AF65-F5344CB8AC3E}">
        <p14:creationId xmlns:p14="http://schemas.microsoft.com/office/powerpoint/2010/main" val="4102816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AE433-E1ED-49CD-A47A-DA0BC20FBC75}"/>
              </a:ext>
            </a:extLst>
          </p:cNvPr>
          <p:cNvSpPr>
            <a:spLocks noGrp="1"/>
          </p:cNvSpPr>
          <p:nvPr>
            <p:ph type="title"/>
          </p:nvPr>
        </p:nvSpPr>
        <p:spPr/>
        <p:txBody>
          <a:bodyPr/>
          <a:lstStyle/>
          <a:p>
            <a:pPr algn="ctr"/>
            <a:r>
              <a:rPr lang="en-US" b="1" dirty="0"/>
              <a:t>Brand Loyalty and Diversification</a:t>
            </a:r>
          </a:p>
        </p:txBody>
      </p:sp>
      <p:sp>
        <p:nvSpPr>
          <p:cNvPr id="3" name="Content Placeholder 2">
            <a:extLst>
              <a:ext uri="{FF2B5EF4-FFF2-40B4-BE49-F238E27FC236}">
                <a16:creationId xmlns:a16="http://schemas.microsoft.com/office/drawing/2014/main" id="{372D1CD1-FE0A-475B-ADD4-6703AF34CA8F}"/>
              </a:ext>
            </a:extLst>
          </p:cNvPr>
          <p:cNvSpPr>
            <a:spLocks noGrp="1"/>
          </p:cNvSpPr>
          <p:nvPr>
            <p:ph idx="1"/>
          </p:nvPr>
        </p:nvSpPr>
        <p:spPr/>
        <p:txBody>
          <a:bodyPr/>
          <a:lstStyle/>
          <a:p>
            <a:r>
              <a:rPr lang="en-US" dirty="0"/>
              <a:t>Progressively enhancing the quality of designs. </a:t>
            </a:r>
          </a:p>
          <a:p>
            <a:r>
              <a:rPr lang="en-US" dirty="0"/>
              <a:t>Facilitating futuristic features in the electronic devices. </a:t>
            </a:r>
          </a:p>
          <a:p>
            <a:r>
              <a:rPr lang="en-US" dirty="0"/>
              <a:t>Rapid response to consumer needs. </a:t>
            </a:r>
          </a:p>
          <a:p>
            <a:r>
              <a:rPr lang="en-US" dirty="0"/>
              <a:t>Developing products that outdo all other brands in the market.</a:t>
            </a:r>
          </a:p>
          <a:p>
            <a:r>
              <a:rPr lang="en-US" dirty="0"/>
              <a:t>Expansion of product portfolio through innovative technology.</a:t>
            </a:r>
          </a:p>
          <a:p>
            <a:r>
              <a:rPr lang="en-US" dirty="0"/>
              <a:t>Increasing the emotional attachment of the consumers to the brand and products. </a:t>
            </a:r>
          </a:p>
        </p:txBody>
      </p:sp>
    </p:spTree>
    <p:extLst>
      <p:ext uri="{BB962C8B-B14F-4D97-AF65-F5344CB8AC3E}">
        <p14:creationId xmlns:p14="http://schemas.microsoft.com/office/powerpoint/2010/main" val="2793704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3DC3E-E235-498F-A2A6-8A4DC25FAA08}"/>
              </a:ext>
            </a:extLst>
          </p:cNvPr>
          <p:cNvSpPr>
            <a:spLocks noGrp="1"/>
          </p:cNvSpPr>
          <p:nvPr>
            <p:ph type="title"/>
          </p:nvPr>
        </p:nvSpPr>
        <p:spPr/>
        <p:txBody>
          <a:bodyPr/>
          <a:lstStyle/>
          <a:p>
            <a:pPr algn="ctr"/>
            <a:r>
              <a:rPr lang="en-US" b="1" dirty="0"/>
              <a:t>Conclusion</a:t>
            </a:r>
          </a:p>
        </p:txBody>
      </p:sp>
      <p:sp>
        <p:nvSpPr>
          <p:cNvPr id="3" name="Content Placeholder 2">
            <a:extLst>
              <a:ext uri="{FF2B5EF4-FFF2-40B4-BE49-F238E27FC236}">
                <a16:creationId xmlns:a16="http://schemas.microsoft.com/office/drawing/2014/main" id="{C84D8F9B-0E0C-456C-9D64-500A8C2FB307}"/>
              </a:ext>
            </a:extLst>
          </p:cNvPr>
          <p:cNvSpPr>
            <a:spLocks noGrp="1"/>
          </p:cNvSpPr>
          <p:nvPr>
            <p:ph idx="1"/>
          </p:nvPr>
        </p:nvSpPr>
        <p:spPr/>
        <p:txBody>
          <a:bodyPr/>
          <a:lstStyle/>
          <a:p>
            <a:r>
              <a:rPr lang="en-US" dirty="0"/>
              <a:t>Apple Inc. has developed a holistic business strategy </a:t>
            </a:r>
          </a:p>
          <a:p>
            <a:r>
              <a:rPr lang="en-US" dirty="0"/>
              <a:t>It focuses on quality enhancement. </a:t>
            </a:r>
          </a:p>
          <a:p>
            <a:r>
              <a:rPr lang="en-US" dirty="0"/>
              <a:t>Diversification through innovation and creativity. </a:t>
            </a:r>
          </a:p>
          <a:p>
            <a:r>
              <a:rPr lang="en-US" dirty="0"/>
              <a:t>A critical focus on progressive improvement of the products. </a:t>
            </a:r>
          </a:p>
          <a:p>
            <a:r>
              <a:rPr lang="en-US" dirty="0"/>
              <a:t>Employing a very competent human resource base. </a:t>
            </a:r>
          </a:p>
          <a:p>
            <a:r>
              <a:rPr lang="en-US" dirty="0"/>
              <a:t>Investing on research.</a:t>
            </a:r>
          </a:p>
          <a:p>
            <a:r>
              <a:rPr lang="en-US" dirty="0"/>
              <a:t>Expansion of product portfolio and user experience. </a:t>
            </a:r>
          </a:p>
          <a:p>
            <a:r>
              <a:rPr lang="en-US" dirty="0"/>
              <a:t>Company is highly competitive in pricing and quality. </a:t>
            </a:r>
          </a:p>
        </p:txBody>
      </p:sp>
    </p:spTree>
    <p:extLst>
      <p:ext uri="{BB962C8B-B14F-4D97-AF65-F5344CB8AC3E}">
        <p14:creationId xmlns:p14="http://schemas.microsoft.com/office/powerpoint/2010/main" val="13051025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267</TotalTime>
  <Words>663</Words>
  <Application>Microsoft Office PowerPoint</Application>
  <PresentationFormat>Widescreen</PresentationFormat>
  <Paragraphs>72</Paragraphs>
  <Slides>11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Century Gothic</vt:lpstr>
      <vt:lpstr>Times New Roman</vt:lpstr>
      <vt:lpstr>Wingdings 3</vt:lpstr>
      <vt:lpstr>Ion Boardroom</vt:lpstr>
      <vt:lpstr>An Evaluation of Apple Inc.’s Business Strategy</vt:lpstr>
      <vt:lpstr>Introduction</vt:lpstr>
      <vt:lpstr>Business Strategies</vt:lpstr>
      <vt:lpstr>Cost Leadership</vt:lpstr>
      <vt:lpstr>Differentiation of Products </vt:lpstr>
      <vt:lpstr>Innovation</vt:lpstr>
      <vt:lpstr>Quality Focus</vt:lpstr>
      <vt:lpstr>Brand Loyalty and Diversification</vt:lpstr>
      <vt:lpstr>Conclusion</vt:lpstr>
      <vt:lpstr>Works Cited</vt:lpstr>
      <vt:lpstr>WritingElites.net – The Custom Writing Experts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Evaluation of Apple Inc.’s Business Strategy</dc:title>
  <dc:creator>Nash</dc:creator>
  <cp:lastModifiedBy>Mwangi Gathongo</cp:lastModifiedBy>
  <cp:revision>12</cp:revision>
  <dcterms:created xsi:type="dcterms:W3CDTF">2021-11-23T08:44:37Z</dcterms:created>
  <dcterms:modified xsi:type="dcterms:W3CDTF">2021-12-14T16:46:26Z</dcterms:modified>
</cp:coreProperties>
</file>